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6" r:id="rId1"/>
  </p:sldMasterIdLst>
  <p:sldIdLst>
    <p:sldId id="256" r:id="rId2"/>
    <p:sldId id="270" r:id="rId3"/>
    <p:sldId id="272" r:id="rId4"/>
    <p:sldId id="258" r:id="rId5"/>
    <p:sldId id="273" r:id="rId6"/>
    <p:sldId id="257" r:id="rId7"/>
    <p:sldId id="283" r:id="rId8"/>
    <p:sldId id="282" r:id="rId9"/>
    <p:sldId id="261" r:id="rId10"/>
    <p:sldId id="264" r:id="rId11"/>
    <p:sldId id="274" r:id="rId12"/>
    <p:sldId id="286" r:id="rId13"/>
    <p:sldId id="292" r:id="rId14"/>
    <p:sldId id="276" r:id="rId15"/>
    <p:sldId id="288" r:id="rId16"/>
    <p:sldId id="281" r:id="rId17"/>
    <p:sldId id="289" r:id="rId18"/>
    <p:sldId id="278" r:id="rId19"/>
    <p:sldId id="275" r:id="rId20"/>
    <p:sldId id="279" r:id="rId21"/>
    <p:sldId id="284" r:id="rId22"/>
    <p:sldId id="285" r:id="rId23"/>
    <p:sldId id="277" r:id="rId24"/>
    <p:sldId id="287" r:id="rId25"/>
    <p:sldId id="293" r:id="rId26"/>
    <p:sldId id="290" r:id="rId27"/>
    <p:sldId id="291" r:id="rId28"/>
    <p:sldId id="259" r:id="rId2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B1842"/>
    <a:srgbClr val="7B0C00"/>
    <a:srgbClr val="0091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2648"/>
    <p:restoredTop sz="94694"/>
  </p:normalViewPr>
  <p:slideViewPr>
    <p:cSldViewPr snapToGrid="0" snapToObjects="1">
      <p:cViewPr>
        <p:scale>
          <a:sx n="100" d="100"/>
          <a:sy n="100" d="100"/>
        </p:scale>
        <p:origin x="1464" y="6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192A0CE-51D5-B548-8AA9-923CC820D6C4}" type="doc">
      <dgm:prSet loTypeId="urn:microsoft.com/office/officeart/2005/8/layout/hProcess11" loCatId="" qsTypeId="urn:microsoft.com/office/officeart/2005/8/quickstyle/simple2" qsCatId="simple" csTypeId="urn:microsoft.com/office/officeart/2005/8/colors/accent0_2" csCatId="mainScheme" phldr="1"/>
      <dgm:spPr/>
      <dgm:t>
        <a:bodyPr/>
        <a:lstStyle/>
        <a:p>
          <a:endParaRPr lang="en-US"/>
        </a:p>
      </dgm:t>
    </dgm:pt>
    <dgm:pt modelId="{D8B43914-4DC8-C24C-9CB2-3A0AF9F5D78D}">
      <dgm:prSet phldrT="[Text]" custT="1"/>
      <dgm:spPr/>
      <dgm:t>
        <a:bodyPr/>
        <a:lstStyle/>
        <a:p>
          <a:r>
            <a:rPr lang="en-US" sz="1200" b="1" dirty="0">
              <a:latin typeface="Helvetica" pitchFamily="2" charset="0"/>
              <a:cs typeface="Arial" panose="020B0604020202020204" pitchFamily="34" charset="0"/>
            </a:rPr>
            <a:t>Poor</a:t>
          </a:r>
        </a:p>
        <a:p>
          <a:r>
            <a:rPr lang="en-US" sz="1100" dirty="0">
              <a:latin typeface="Helvetica" pitchFamily="2" charset="0"/>
              <a:cs typeface="Arial" panose="020B0604020202020204" pitchFamily="34" charset="0"/>
            </a:rPr>
            <a:t>ICC &lt; 0.2</a:t>
          </a:r>
        </a:p>
      </dgm:t>
    </dgm:pt>
    <dgm:pt modelId="{5035FC91-FD15-3A4F-9635-5F8C850B356B}" type="parTrans" cxnId="{3FB8A75B-2099-4142-B641-3259AEEB9F8F}">
      <dgm:prSet/>
      <dgm:spPr/>
      <dgm:t>
        <a:bodyPr/>
        <a:lstStyle/>
        <a:p>
          <a:endParaRPr lang="en-US" sz="1200"/>
        </a:p>
      </dgm:t>
    </dgm:pt>
    <dgm:pt modelId="{4FE7E485-DD78-9C4A-B34E-18A80F5EC42E}" type="sibTrans" cxnId="{3FB8A75B-2099-4142-B641-3259AEEB9F8F}">
      <dgm:prSet/>
      <dgm:spPr/>
      <dgm:t>
        <a:bodyPr/>
        <a:lstStyle/>
        <a:p>
          <a:endParaRPr lang="en-US" sz="1200"/>
        </a:p>
      </dgm:t>
    </dgm:pt>
    <dgm:pt modelId="{6BCA6303-C184-C24F-BD3F-BCDE3E1D932B}">
      <dgm:prSet phldrT="[Text]" custT="1"/>
      <dgm:spPr/>
      <dgm:t>
        <a:bodyPr/>
        <a:lstStyle/>
        <a:p>
          <a:r>
            <a:rPr lang="en-US" sz="1200" b="1" dirty="0">
              <a:latin typeface="Helvetica" pitchFamily="2" charset="0"/>
              <a:cs typeface="Arial" panose="020B0604020202020204" pitchFamily="34" charset="0"/>
            </a:rPr>
            <a:t>Fair</a:t>
          </a:r>
        </a:p>
        <a:p>
          <a:r>
            <a:rPr lang="en-US" sz="1100" dirty="0">
              <a:latin typeface="Helvetica" pitchFamily="2" charset="0"/>
              <a:cs typeface="Arial" panose="020B0604020202020204" pitchFamily="34" charset="0"/>
            </a:rPr>
            <a:t>0.2 &lt; ICC &lt; 0.39</a:t>
          </a:r>
        </a:p>
      </dgm:t>
    </dgm:pt>
    <dgm:pt modelId="{B3A71196-38F2-0048-8FE5-54777BE6C0C9}" type="parTrans" cxnId="{DE1A1F59-8457-D247-B359-85BECDE541A1}">
      <dgm:prSet/>
      <dgm:spPr/>
      <dgm:t>
        <a:bodyPr/>
        <a:lstStyle/>
        <a:p>
          <a:endParaRPr lang="en-US" sz="1200"/>
        </a:p>
      </dgm:t>
    </dgm:pt>
    <dgm:pt modelId="{EF5EA965-9F13-D048-AD39-F26EAE039EF1}" type="sibTrans" cxnId="{DE1A1F59-8457-D247-B359-85BECDE541A1}">
      <dgm:prSet/>
      <dgm:spPr/>
      <dgm:t>
        <a:bodyPr/>
        <a:lstStyle/>
        <a:p>
          <a:endParaRPr lang="en-US" sz="1200"/>
        </a:p>
      </dgm:t>
    </dgm:pt>
    <dgm:pt modelId="{2C4C12F0-DFE1-8B49-A859-97CCD061C749}">
      <dgm:prSet phldrT="[Text]" custT="1"/>
      <dgm:spPr/>
      <dgm:t>
        <a:bodyPr/>
        <a:lstStyle/>
        <a:p>
          <a:r>
            <a:rPr lang="en-US" sz="1200" b="1" dirty="0">
              <a:latin typeface="Helvetica" pitchFamily="2" charset="0"/>
              <a:cs typeface="Arial" panose="020B0604020202020204" pitchFamily="34" charset="0"/>
            </a:rPr>
            <a:t>High</a:t>
          </a:r>
        </a:p>
        <a:p>
          <a:r>
            <a:rPr lang="en-US" sz="1100" dirty="0">
              <a:latin typeface="Helvetica" pitchFamily="2" charset="0"/>
              <a:cs typeface="Arial" panose="020B0604020202020204" pitchFamily="34" charset="0"/>
            </a:rPr>
            <a:t>0.6 &lt; ICC &lt; 0.79</a:t>
          </a:r>
        </a:p>
      </dgm:t>
    </dgm:pt>
    <dgm:pt modelId="{BA6D9AEA-28C6-7F41-8669-04F051234A88}" type="parTrans" cxnId="{89D3F584-4BAB-7E42-B56C-C176C9F2F046}">
      <dgm:prSet/>
      <dgm:spPr/>
      <dgm:t>
        <a:bodyPr/>
        <a:lstStyle/>
        <a:p>
          <a:endParaRPr lang="en-US" sz="1200"/>
        </a:p>
      </dgm:t>
    </dgm:pt>
    <dgm:pt modelId="{D10DE45D-DA27-C54F-BC6E-3D97CD7A7E3B}" type="sibTrans" cxnId="{89D3F584-4BAB-7E42-B56C-C176C9F2F046}">
      <dgm:prSet/>
      <dgm:spPr/>
      <dgm:t>
        <a:bodyPr/>
        <a:lstStyle/>
        <a:p>
          <a:endParaRPr lang="en-US" sz="1200"/>
        </a:p>
      </dgm:t>
    </dgm:pt>
    <dgm:pt modelId="{F0375753-2F12-BD42-BA34-61F9F4889B86}">
      <dgm:prSet custT="1"/>
      <dgm:spPr/>
      <dgm:t>
        <a:bodyPr/>
        <a:lstStyle/>
        <a:p>
          <a:r>
            <a:rPr lang="en-US" sz="1200" b="1" dirty="0">
              <a:latin typeface="Helvetica" pitchFamily="2" charset="0"/>
              <a:cs typeface="Arial" panose="020B0604020202020204" pitchFamily="34" charset="0"/>
            </a:rPr>
            <a:t>Moderate</a:t>
          </a:r>
        </a:p>
        <a:p>
          <a:r>
            <a:rPr lang="en-US" sz="1100" dirty="0">
              <a:latin typeface="Helvetica" pitchFamily="2" charset="0"/>
              <a:cs typeface="Arial" panose="020B0604020202020204" pitchFamily="34" charset="0"/>
            </a:rPr>
            <a:t>0.4 &lt; ICC &lt; 0.59</a:t>
          </a:r>
        </a:p>
      </dgm:t>
    </dgm:pt>
    <dgm:pt modelId="{6F2B3B53-DDF0-3943-877A-02869D21B802}" type="parTrans" cxnId="{8CC7EED3-EB72-4042-9E6F-2EDB3125EC4E}">
      <dgm:prSet/>
      <dgm:spPr/>
      <dgm:t>
        <a:bodyPr/>
        <a:lstStyle/>
        <a:p>
          <a:endParaRPr lang="en-US" sz="1200"/>
        </a:p>
      </dgm:t>
    </dgm:pt>
    <dgm:pt modelId="{36D33D69-40B9-CC40-9D11-2537B955720B}" type="sibTrans" cxnId="{8CC7EED3-EB72-4042-9E6F-2EDB3125EC4E}">
      <dgm:prSet/>
      <dgm:spPr/>
      <dgm:t>
        <a:bodyPr/>
        <a:lstStyle/>
        <a:p>
          <a:endParaRPr lang="en-US" sz="1200"/>
        </a:p>
      </dgm:t>
    </dgm:pt>
    <dgm:pt modelId="{200EDE9B-8A36-C04E-931E-3D1292798407}">
      <dgm:prSet custT="1"/>
      <dgm:spPr/>
      <dgm:t>
        <a:bodyPr/>
        <a:lstStyle/>
        <a:p>
          <a:r>
            <a:rPr lang="en-US" sz="1200" b="1" dirty="0">
              <a:latin typeface="Helvetica" pitchFamily="2" charset="0"/>
              <a:cs typeface="Arial" panose="020B0604020202020204" pitchFamily="34" charset="0"/>
            </a:rPr>
            <a:t>Excellent</a:t>
          </a:r>
        </a:p>
        <a:p>
          <a:r>
            <a:rPr lang="en-US" sz="1100" dirty="0">
              <a:latin typeface="Helvetica" pitchFamily="2" charset="0"/>
              <a:cs typeface="Arial" panose="020B0604020202020204" pitchFamily="34" charset="0"/>
            </a:rPr>
            <a:t>ICC &gt; 0.8</a:t>
          </a:r>
        </a:p>
      </dgm:t>
    </dgm:pt>
    <dgm:pt modelId="{5ACDD730-59A7-314F-A996-C16575FBE0E0}" type="parTrans" cxnId="{2BC04DD4-BC6B-154A-9941-2E8E9C1E72C4}">
      <dgm:prSet/>
      <dgm:spPr/>
      <dgm:t>
        <a:bodyPr/>
        <a:lstStyle/>
        <a:p>
          <a:endParaRPr lang="en-US" sz="1200"/>
        </a:p>
      </dgm:t>
    </dgm:pt>
    <dgm:pt modelId="{9173C0EE-5123-7642-8F22-94B8073FA7BB}" type="sibTrans" cxnId="{2BC04DD4-BC6B-154A-9941-2E8E9C1E72C4}">
      <dgm:prSet/>
      <dgm:spPr/>
      <dgm:t>
        <a:bodyPr/>
        <a:lstStyle/>
        <a:p>
          <a:endParaRPr lang="en-US" sz="1200"/>
        </a:p>
      </dgm:t>
    </dgm:pt>
    <dgm:pt modelId="{5F2FE49C-B26B-DA49-928F-F1A5FAFB5D79}" type="pres">
      <dgm:prSet presAssocID="{8192A0CE-51D5-B548-8AA9-923CC820D6C4}" presName="Name0" presStyleCnt="0">
        <dgm:presLayoutVars>
          <dgm:dir/>
          <dgm:resizeHandles val="exact"/>
        </dgm:presLayoutVars>
      </dgm:prSet>
      <dgm:spPr/>
    </dgm:pt>
    <dgm:pt modelId="{17019A94-D04B-2446-9653-EBB000CE7AB8}" type="pres">
      <dgm:prSet presAssocID="{8192A0CE-51D5-B548-8AA9-923CC820D6C4}" presName="arrow" presStyleLbl="bgShp" presStyleIdx="0" presStyleCnt="1"/>
      <dgm:spPr/>
    </dgm:pt>
    <dgm:pt modelId="{C8FCF7DF-B622-8248-97FA-4E68999E0284}" type="pres">
      <dgm:prSet presAssocID="{8192A0CE-51D5-B548-8AA9-923CC820D6C4}" presName="points" presStyleCnt="0"/>
      <dgm:spPr/>
    </dgm:pt>
    <dgm:pt modelId="{1CCBC534-760A-BF4B-A44E-B331B5B69244}" type="pres">
      <dgm:prSet presAssocID="{D8B43914-4DC8-C24C-9CB2-3A0AF9F5D78D}" presName="compositeA" presStyleCnt="0"/>
      <dgm:spPr/>
    </dgm:pt>
    <dgm:pt modelId="{8C1ADA06-E01A-E54A-96B0-079447ACD3FE}" type="pres">
      <dgm:prSet presAssocID="{D8B43914-4DC8-C24C-9CB2-3A0AF9F5D78D}" presName="textA" presStyleLbl="revTx" presStyleIdx="0" presStyleCnt="5" custLinFactNeighborX="8649">
        <dgm:presLayoutVars>
          <dgm:bulletEnabled val="1"/>
        </dgm:presLayoutVars>
      </dgm:prSet>
      <dgm:spPr/>
    </dgm:pt>
    <dgm:pt modelId="{5196A09F-C47E-EB4E-996B-AD73A9A7840F}" type="pres">
      <dgm:prSet presAssocID="{D8B43914-4DC8-C24C-9CB2-3A0AF9F5D78D}" presName="circleA" presStyleLbl="node1" presStyleIdx="0" presStyleCnt="5" custLinFactNeighborX="23949"/>
      <dgm:spPr/>
    </dgm:pt>
    <dgm:pt modelId="{25A880EE-ED98-444C-879C-E4AB6A72E7DC}" type="pres">
      <dgm:prSet presAssocID="{D8B43914-4DC8-C24C-9CB2-3A0AF9F5D78D}" presName="spaceA" presStyleCnt="0"/>
      <dgm:spPr/>
    </dgm:pt>
    <dgm:pt modelId="{C4A175A0-3189-4341-AE9D-FBF6285257AE}" type="pres">
      <dgm:prSet presAssocID="{4FE7E485-DD78-9C4A-B34E-18A80F5EC42E}" presName="space" presStyleCnt="0"/>
      <dgm:spPr/>
    </dgm:pt>
    <dgm:pt modelId="{24569422-FCB6-A442-8141-B6028BFA9A26}" type="pres">
      <dgm:prSet presAssocID="{6BCA6303-C184-C24F-BD3F-BCDE3E1D932B}" presName="compositeB" presStyleCnt="0"/>
      <dgm:spPr/>
    </dgm:pt>
    <dgm:pt modelId="{0F0676D1-B6B8-E148-B664-20F9C73A4549}" type="pres">
      <dgm:prSet presAssocID="{6BCA6303-C184-C24F-BD3F-BCDE3E1D932B}" presName="textB" presStyleLbl="revTx" presStyleIdx="1" presStyleCnt="5">
        <dgm:presLayoutVars>
          <dgm:bulletEnabled val="1"/>
        </dgm:presLayoutVars>
      </dgm:prSet>
      <dgm:spPr/>
    </dgm:pt>
    <dgm:pt modelId="{3DD53664-128B-8044-AA3C-70BE7C3A3BA1}" type="pres">
      <dgm:prSet presAssocID="{6BCA6303-C184-C24F-BD3F-BCDE3E1D932B}" presName="circleB" presStyleLbl="node1" presStyleIdx="1" presStyleCnt="5"/>
      <dgm:spPr/>
    </dgm:pt>
    <dgm:pt modelId="{6340251C-8F4A-9046-9FCB-53B086469EA9}" type="pres">
      <dgm:prSet presAssocID="{6BCA6303-C184-C24F-BD3F-BCDE3E1D932B}" presName="spaceB" presStyleCnt="0"/>
      <dgm:spPr/>
    </dgm:pt>
    <dgm:pt modelId="{62691E10-3D99-6945-84A9-5B81AD14DC1D}" type="pres">
      <dgm:prSet presAssocID="{EF5EA965-9F13-D048-AD39-F26EAE039EF1}" presName="space" presStyleCnt="0"/>
      <dgm:spPr/>
    </dgm:pt>
    <dgm:pt modelId="{185AFB8F-BDE1-3149-A789-1D9CC1A5EE40}" type="pres">
      <dgm:prSet presAssocID="{F0375753-2F12-BD42-BA34-61F9F4889B86}" presName="compositeA" presStyleCnt="0"/>
      <dgm:spPr/>
    </dgm:pt>
    <dgm:pt modelId="{271C19F4-35CE-904B-AB93-0FCFBC026EA7}" type="pres">
      <dgm:prSet presAssocID="{F0375753-2F12-BD42-BA34-61F9F4889B86}" presName="textA" presStyleLbl="revTx" presStyleIdx="2" presStyleCnt="5">
        <dgm:presLayoutVars>
          <dgm:bulletEnabled val="1"/>
        </dgm:presLayoutVars>
      </dgm:prSet>
      <dgm:spPr/>
    </dgm:pt>
    <dgm:pt modelId="{8618BFA7-8B20-0A49-82FA-0FDC711D81FA}" type="pres">
      <dgm:prSet presAssocID="{F0375753-2F12-BD42-BA34-61F9F4889B86}" presName="circleA" presStyleLbl="node1" presStyleIdx="2" presStyleCnt="5"/>
      <dgm:spPr/>
    </dgm:pt>
    <dgm:pt modelId="{79949875-3FA9-694A-BAB0-C6C9C9B1064E}" type="pres">
      <dgm:prSet presAssocID="{F0375753-2F12-BD42-BA34-61F9F4889B86}" presName="spaceA" presStyleCnt="0"/>
      <dgm:spPr/>
    </dgm:pt>
    <dgm:pt modelId="{3465A18A-1B13-2A4B-AA54-0B0CC71FF4B6}" type="pres">
      <dgm:prSet presAssocID="{36D33D69-40B9-CC40-9D11-2537B955720B}" presName="space" presStyleCnt="0"/>
      <dgm:spPr/>
    </dgm:pt>
    <dgm:pt modelId="{582EB8C1-4473-E447-B9EA-3256D3432EEE}" type="pres">
      <dgm:prSet presAssocID="{2C4C12F0-DFE1-8B49-A859-97CCD061C749}" presName="compositeB" presStyleCnt="0"/>
      <dgm:spPr/>
    </dgm:pt>
    <dgm:pt modelId="{1D27BE60-9263-7546-9106-B771E397AFE5}" type="pres">
      <dgm:prSet presAssocID="{2C4C12F0-DFE1-8B49-A859-97CCD061C749}" presName="textB" presStyleLbl="revTx" presStyleIdx="3" presStyleCnt="5">
        <dgm:presLayoutVars>
          <dgm:bulletEnabled val="1"/>
        </dgm:presLayoutVars>
      </dgm:prSet>
      <dgm:spPr/>
    </dgm:pt>
    <dgm:pt modelId="{276BF36C-F33D-A543-8C76-112734E7C4E7}" type="pres">
      <dgm:prSet presAssocID="{2C4C12F0-DFE1-8B49-A859-97CCD061C749}" presName="circleB" presStyleLbl="node1" presStyleIdx="3" presStyleCnt="5"/>
      <dgm:spPr/>
    </dgm:pt>
    <dgm:pt modelId="{18D5D143-93A2-4B4A-A26A-19B6C35367EA}" type="pres">
      <dgm:prSet presAssocID="{2C4C12F0-DFE1-8B49-A859-97CCD061C749}" presName="spaceB" presStyleCnt="0"/>
      <dgm:spPr/>
    </dgm:pt>
    <dgm:pt modelId="{462EB9BA-4C33-A449-B220-4032D507D235}" type="pres">
      <dgm:prSet presAssocID="{D10DE45D-DA27-C54F-BC6E-3D97CD7A7E3B}" presName="space" presStyleCnt="0"/>
      <dgm:spPr/>
    </dgm:pt>
    <dgm:pt modelId="{D8F3DA7B-080C-1047-8A6F-B63753BDF512}" type="pres">
      <dgm:prSet presAssocID="{200EDE9B-8A36-C04E-931E-3D1292798407}" presName="compositeA" presStyleCnt="0"/>
      <dgm:spPr/>
    </dgm:pt>
    <dgm:pt modelId="{FAEF3941-4DCB-EF41-97AE-664439569A30}" type="pres">
      <dgm:prSet presAssocID="{200EDE9B-8A36-C04E-931E-3D1292798407}" presName="textA" presStyleLbl="revTx" presStyleIdx="4" presStyleCnt="5">
        <dgm:presLayoutVars>
          <dgm:bulletEnabled val="1"/>
        </dgm:presLayoutVars>
      </dgm:prSet>
      <dgm:spPr/>
    </dgm:pt>
    <dgm:pt modelId="{75E42786-D1E7-5F4B-B546-AB92F707AEE6}" type="pres">
      <dgm:prSet presAssocID="{200EDE9B-8A36-C04E-931E-3D1292798407}" presName="circleA" presStyleLbl="node1" presStyleIdx="4" presStyleCnt="5"/>
      <dgm:spPr/>
    </dgm:pt>
    <dgm:pt modelId="{C90C0180-1EFD-A04D-96AD-5A22E72A878E}" type="pres">
      <dgm:prSet presAssocID="{200EDE9B-8A36-C04E-931E-3D1292798407}" presName="spaceA" presStyleCnt="0"/>
      <dgm:spPr/>
    </dgm:pt>
  </dgm:ptLst>
  <dgm:cxnLst>
    <dgm:cxn modelId="{39984112-5952-ED47-AEDC-319B768F9EA6}" type="presOf" srcId="{D8B43914-4DC8-C24C-9CB2-3A0AF9F5D78D}" destId="{8C1ADA06-E01A-E54A-96B0-079447ACD3FE}" srcOrd="0" destOrd="0" presId="urn:microsoft.com/office/officeart/2005/8/layout/hProcess11"/>
    <dgm:cxn modelId="{2FB8DC18-144C-AD49-960E-9D6D04B84907}" type="presOf" srcId="{F0375753-2F12-BD42-BA34-61F9F4889B86}" destId="{271C19F4-35CE-904B-AB93-0FCFBC026EA7}" srcOrd="0" destOrd="0" presId="urn:microsoft.com/office/officeart/2005/8/layout/hProcess11"/>
    <dgm:cxn modelId="{97302E1E-582A-624E-9D00-55023EFFC805}" type="presOf" srcId="{8192A0CE-51D5-B548-8AA9-923CC820D6C4}" destId="{5F2FE49C-B26B-DA49-928F-F1A5FAFB5D79}" srcOrd="0" destOrd="0" presId="urn:microsoft.com/office/officeart/2005/8/layout/hProcess11"/>
    <dgm:cxn modelId="{05500530-CF39-4144-8287-24EB8706200B}" type="presOf" srcId="{2C4C12F0-DFE1-8B49-A859-97CCD061C749}" destId="{1D27BE60-9263-7546-9106-B771E397AFE5}" srcOrd="0" destOrd="0" presId="urn:microsoft.com/office/officeart/2005/8/layout/hProcess11"/>
    <dgm:cxn modelId="{DE1A1F59-8457-D247-B359-85BECDE541A1}" srcId="{8192A0CE-51D5-B548-8AA9-923CC820D6C4}" destId="{6BCA6303-C184-C24F-BD3F-BCDE3E1D932B}" srcOrd="1" destOrd="0" parTransId="{B3A71196-38F2-0048-8FE5-54777BE6C0C9}" sibTransId="{EF5EA965-9F13-D048-AD39-F26EAE039EF1}"/>
    <dgm:cxn modelId="{3FB8A75B-2099-4142-B641-3259AEEB9F8F}" srcId="{8192A0CE-51D5-B548-8AA9-923CC820D6C4}" destId="{D8B43914-4DC8-C24C-9CB2-3A0AF9F5D78D}" srcOrd="0" destOrd="0" parTransId="{5035FC91-FD15-3A4F-9635-5F8C850B356B}" sibTransId="{4FE7E485-DD78-9C4A-B34E-18A80F5EC42E}"/>
    <dgm:cxn modelId="{3E31A06A-4427-BC4B-B044-E8CC0E0EBE82}" type="presOf" srcId="{6BCA6303-C184-C24F-BD3F-BCDE3E1D932B}" destId="{0F0676D1-B6B8-E148-B664-20F9C73A4549}" srcOrd="0" destOrd="0" presId="urn:microsoft.com/office/officeart/2005/8/layout/hProcess11"/>
    <dgm:cxn modelId="{89D3F584-4BAB-7E42-B56C-C176C9F2F046}" srcId="{8192A0CE-51D5-B548-8AA9-923CC820D6C4}" destId="{2C4C12F0-DFE1-8B49-A859-97CCD061C749}" srcOrd="3" destOrd="0" parTransId="{BA6D9AEA-28C6-7F41-8669-04F051234A88}" sibTransId="{D10DE45D-DA27-C54F-BC6E-3D97CD7A7E3B}"/>
    <dgm:cxn modelId="{07CBC19D-654A-C54D-8D78-85F68D23B412}" type="presOf" srcId="{200EDE9B-8A36-C04E-931E-3D1292798407}" destId="{FAEF3941-4DCB-EF41-97AE-664439569A30}" srcOrd="0" destOrd="0" presId="urn:microsoft.com/office/officeart/2005/8/layout/hProcess11"/>
    <dgm:cxn modelId="{8CC7EED3-EB72-4042-9E6F-2EDB3125EC4E}" srcId="{8192A0CE-51D5-B548-8AA9-923CC820D6C4}" destId="{F0375753-2F12-BD42-BA34-61F9F4889B86}" srcOrd="2" destOrd="0" parTransId="{6F2B3B53-DDF0-3943-877A-02869D21B802}" sibTransId="{36D33D69-40B9-CC40-9D11-2537B955720B}"/>
    <dgm:cxn modelId="{2BC04DD4-BC6B-154A-9941-2E8E9C1E72C4}" srcId="{8192A0CE-51D5-B548-8AA9-923CC820D6C4}" destId="{200EDE9B-8A36-C04E-931E-3D1292798407}" srcOrd="4" destOrd="0" parTransId="{5ACDD730-59A7-314F-A996-C16575FBE0E0}" sibTransId="{9173C0EE-5123-7642-8F22-94B8073FA7BB}"/>
    <dgm:cxn modelId="{380092C9-716E-A149-BACC-CEF6B1A9A0AD}" type="presParOf" srcId="{5F2FE49C-B26B-DA49-928F-F1A5FAFB5D79}" destId="{17019A94-D04B-2446-9653-EBB000CE7AB8}" srcOrd="0" destOrd="0" presId="urn:microsoft.com/office/officeart/2005/8/layout/hProcess11"/>
    <dgm:cxn modelId="{57632336-09AD-9F49-881F-E8F2E93BAC81}" type="presParOf" srcId="{5F2FE49C-B26B-DA49-928F-F1A5FAFB5D79}" destId="{C8FCF7DF-B622-8248-97FA-4E68999E0284}" srcOrd="1" destOrd="0" presId="urn:microsoft.com/office/officeart/2005/8/layout/hProcess11"/>
    <dgm:cxn modelId="{2D9B363F-AF7F-874D-854F-E0B2F5B325B0}" type="presParOf" srcId="{C8FCF7DF-B622-8248-97FA-4E68999E0284}" destId="{1CCBC534-760A-BF4B-A44E-B331B5B69244}" srcOrd="0" destOrd="0" presId="urn:microsoft.com/office/officeart/2005/8/layout/hProcess11"/>
    <dgm:cxn modelId="{0C1D3D5E-AE27-0E4F-AEAE-308CC9FD4DA8}" type="presParOf" srcId="{1CCBC534-760A-BF4B-A44E-B331B5B69244}" destId="{8C1ADA06-E01A-E54A-96B0-079447ACD3FE}" srcOrd="0" destOrd="0" presId="urn:microsoft.com/office/officeart/2005/8/layout/hProcess11"/>
    <dgm:cxn modelId="{77AD9107-BB97-524F-BCF4-637DC6DDBEEE}" type="presParOf" srcId="{1CCBC534-760A-BF4B-A44E-B331B5B69244}" destId="{5196A09F-C47E-EB4E-996B-AD73A9A7840F}" srcOrd="1" destOrd="0" presId="urn:microsoft.com/office/officeart/2005/8/layout/hProcess11"/>
    <dgm:cxn modelId="{8167CC96-2962-F74F-B693-B0728741967E}" type="presParOf" srcId="{1CCBC534-760A-BF4B-A44E-B331B5B69244}" destId="{25A880EE-ED98-444C-879C-E4AB6A72E7DC}" srcOrd="2" destOrd="0" presId="urn:microsoft.com/office/officeart/2005/8/layout/hProcess11"/>
    <dgm:cxn modelId="{8A5C069A-A0F9-044F-AA7E-7E4BF88ACF8D}" type="presParOf" srcId="{C8FCF7DF-B622-8248-97FA-4E68999E0284}" destId="{C4A175A0-3189-4341-AE9D-FBF6285257AE}" srcOrd="1" destOrd="0" presId="urn:microsoft.com/office/officeart/2005/8/layout/hProcess11"/>
    <dgm:cxn modelId="{03A09998-E95B-2844-89FC-43A0CF80D7E4}" type="presParOf" srcId="{C8FCF7DF-B622-8248-97FA-4E68999E0284}" destId="{24569422-FCB6-A442-8141-B6028BFA9A26}" srcOrd="2" destOrd="0" presId="urn:microsoft.com/office/officeart/2005/8/layout/hProcess11"/>
    <dgm:cxn modelId="{2EF9C17E-6315-6E49-BAD3-5EA26850C1D9}" type="presParOf" srcId="{24569422-FCB6-A442-8141-B6028BFA9A26}" destId="{0F0676D1-B6B8-E148-B664-20F9C73A4549}" srcOrd="0" destOrd="0" presId="urn:microsoft.com/office/officeart/2005/8/layout/hProcess11"/>
    <dgm:cxn modelId="{A56B1515-3267-7446-964F-BEBD4BAF6BD3}" type="presParOf" srcId="{24569422-FCB6-A442-8141-B6028BFA9A26}" destId="{3DD53664-128B-8044-AA3C-70BE7C3A3BA1}" srcOrd="1" destOrd="0" presId="urn:microsoft.com/office/officeart/2005/8/layout/hProcess11"/>
    <dgm:cxn modelId="{0096E069-F414-5B49-9299-6D9091630408}" type="presParOf" srcId="{24569422-FCB6-A442-8141-B6028BFA9A26}" destId="{6340251C-8F4A-9046-9FCB-53B086469EA9}" srcOrd="2" destOrd="0" presId="urn:microsoft.com/office/officeart/2005/8/layout/hProcess11"/>
    <dgm:cxn modelId="{D08E678C-8B45-4349-B9E6-41E2B0EB182D}" type="presParOf" srcId="{C8FCF7DF-B622-8248-97FA-4E68999E0284}" destId="{62691E10-3D99-6945-84A9-5B81AD14DC1D}" srcOrd="3" destOrd="0" presId="urn:microsoft.com/office/officeart/2005/8/layout/hProcess11"/>
    <dgm:cxn modelId="{9C387AD3-16F2-8E4E-90F3-ECADD5192565}" type="presParOf" srcId="{C8FCF7DF-B622-8248-97FA-4E68999E0284}" destId="{185AFB8F-BDE1-3149-A789-1D9CC1A5EE40}" srcOrd="4" destOrd="0" presId="urn:microsoft.com/office/officeart/2005/8/layout/hProcess11"/>
    <dgm:cxn modelId="{9189E698-6FD8-E845-A483-B21B4FE6E695}" type="presParOf" srcId="{185AFB8F-BDE1-3149-A789-1D9CC1A5EE40}" destId="{271C19F4-35CE-904B-AB93-0FCFBC026EA7}" srcOrd="0" destOrd="0" presId="urn:microsoft.com/office/officeart/2005/8/layout/hProcess11"/>
    <dgm:cxn modelId="{4555DC60-E609-9443-BD01-0B80E3FC1DB1}" type="presParOf" srcId="{185AFB8F-BDE1-3149-A789-1D9CC1A5EE40}" destId="{8618BFA7-8B20-0A49-82FA-0FDC711D81FA}" srcOrd="1" destOrd="0" presId="urn:microsoft.com/office/officeart/2005/8/layout/hProcess11"/>
    <dgm:cxn modelId="{5B33209C-0CD7-7E4B-99CF-04B4E1C27954}" type="presParOf" srcId="{185AFB8F-BDE1-3149-A789-1D9CC1A5EE40}" destId="{79949875-3FA9-694A-BAB0-C6C9C9B1064E}" srcOrd="2" destOrd="0" presId="urn:microsoft.com/office/officeart/2005/8/layout/hProcess11"/>
    <dgm:cxn modelId="{9120D6D8-E6B3-094F-9890-D730EF64ABA4}" type="presParOf" srcId="{C8FCF7DF-B622-8248-97FA-4E68999E0284}" destId="{3465A18A-1B13-2A4B-AA54-0B0CC71FF4B6}" srcOrd="5" destOrd="0" presId="urn:microsoft.com/office/officeart/2005/8/layout/hProcess11"/>
    <dgm:cxn modelId="{D16D4D2D-6CAF-C64E-8BB6-55885A4C1D14}" type="presParOf" srcId="{C8FCF7DF-B622-8248-97FA-4E68999E0284}" destId="{582EB8C1-4473-E447-B9EA-3256D3432EEE}" srcOrd="6" destOrd="0" presId="urn:microsoft.com/office/officeart/2005/8/layout/hProcess11"/>
    <dgm:cxn modelId="{50CFC556-6260-7443-B256-E99C2F24C6B2}" type="presParOf" srcId="{582EB8C1-4473-E447-B9EA-3256D3432EEE}" destId="{1D27BE60-9263-7546-9106-B771E397AFE5}" srcOrd="0" destOrd="0" presId="urn:microsoft.com/office/officeart/2005/8/layout/hProcess11"/>
    <dgm:cxn modelId="{A3CC5BD9-5BF8-BB42-9845-7B93F434438A}" type="presParOf" srcId="{582EB8C1-4473-E447-B9EA-3256D3432EEE}" destId="{276BF36C-F33D-A543-8C76-112734E7C4E7}" srcOrd="1" destOrd="0" presId="urn:microsoft.com/office/officeart/2005/8/layout/hProcess11"/>
    <dgm:cxn modelId="{9AA45AC5-E19D-6843-8F98-BA9A8E1D89FB}" type="presParOf" srcId="{582EB8C1-4473-E447-B9EA-3256D3432EEE}" destId="{18D5D143-93A2-4B4A-A26A-19B6C35367EA}" srcOrd="2" destOrd="0" presId="urn:microsoft.com/office/officeart/2005/8/layout/hProcess11"/>
    <dgm:cxn modelId="{9016E049-0F15-6E46-89CC-DAA36B37F8FD}" type="presParOf" srcId="{C8FCF7DF-B622-8248-97FA-4E68999E0284}" destId="{462EB9BA-4C33-A449-B220-4032D507D235}" srcOrd="7" destOrd="0" presId="urn:microsoft.com/office/officeart/2005/8/layout/hProcess11"/>
    <dgm:cxn modelId="{9F5AC094-C180-564F-B2F8-C2C8FF9041D5}" type="presParOf" srcId="{C8FCF7DF-B622-8248-97FA-4E68999E0284}" destId="{D8F3DA7B-080C-1047-8A6F-B63753BDF512}" srcOrd="8" destOrd="0" presId="urn:microsoft.com/office/officeart/2005/8/layout/hProcess11"/>
    <dgm:cxn modelId="{23B11CD6-D135-8A46-8432-807D57451430}" type="presParOf" srcId="{D8F3DA7B-080C-1047-8A6F-B63753BDF512}" destId="{FAEF3941-4DCB-EF41-97AE-664439569A30}" srcOrd="0" destOrd="0" presId="urn:microsoft.com/office/officeart/2005/8/layout/hProcess11"/>
    <dgm:cxn modelId="{DB467F0E-C75F-5649-B5B6-F9EE2A112BCA}" type="presParOf" srcId="{D8F3DA7B-080C-1047-8A6F-B63753BDF512}" destId="{75E42786-D1E7-5F4B-B546-AB92F707AEE6}" srcOrd="1" destOrd="0" presId="urn:microsoft.com/office/officeart/2005/8/layout/hProcess11"/>
    <dgm:cxn modelId="{B4F20EF2-C571-5040-9D36-FBD558F92D5D}" type="presParOf" srcId="{D8F3DA7B-080C-1047-8A6F-B63753BDF512}" destId="{C90C0180-1EFD-A04D-96AD-5A22E72A878E}" srcOrd="2" destOrd="0" presId="urn:microsoft.com/office/officeart/2005/8/layout/hProcess1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7019A94-D04B-2446-9653-EBB000CE7AB8}">
      <dsp:nvSpPr>
        <dsp:cNvPr id="0" name=""/>
        <dsp:cNvSpPr/>
      </dsp:nvSpPr>
      <dsp:spPr>
        <a:xfrm>
          <a:off x="0" y="1431594"/>
          <a:ext cx="7640762" cy="1908792"/>
        </a:xfrm>
        <a:prstGeom prst="notchedRightArrow">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C1ADA06-E01A-E54A-96B0-079447ACD3FE}">
      <dsp:nvSpPr>
        <dsp:cNvPr id="0" name=""/>
        <dsp:cNvSpPr/>
      </dsp:nvSpPr>
      <dsp:spPr>
        <a:xfrm>
          <a:off x="117299" y="0"/>
          <a:ext cx="1321277" cy="19087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85344" rIns="85344" bIns="85344" numCol="1" spcCol="1270" anchor="b" anchorCtr="0">
          <a:noAutofit/>
        </a:bodyPr>
        <a:lstStyle/>
        <a:p>
          <a:pPr marL="0" lvl="0" indent="0" algn="ctr" defTabSz="533400">
            <a:lnSpc>
              <a:spcPct val="90000"/>
            </a:lnSpc>
            <a:spcBef>
              <a:spcPct val="0"/>
            </a:spcBef>
            <a:spcAft>
              <a:spcPct val="35000"/>
            </a:spcAft>
            <a:buNone/>
          </a:pPr>
          <a:r>
            <a:rPr lang="en-US" sz="1200" b="1" kern="1200" dirty="0">
              <a:latin typeface="Helvetica" pitchFamily="2" charset="0"/>
              <a:cs typeface="Arial" panose="020B0604020202020204" pitchFamily="34" charset="0"/>
            </a:rPr>
            <a:t>Poor</a:t>
          </a:r>
        </a:p>
        <a:p>
          <a:pPr marL="0" lvl="0" indent="0" algn="ctr" defTabSz="533400">
            <a:lnSpc>
              <a:spcPct val="90000"/>
            </a:lnSpc>
            <a:spcBef>
              <a:spcPct val="0"/>
            </a:spcBef>
            <a:spcAft>
              <a:spcPct val="35000"/>
            </a:spcAft>
            <a:buNone/>
          </a:pPr>
          <a:r>
            <a:rPr lang="en-US" sz="1100" kern="1200" dirty="0">
              <a:latin typeface="Helvetica" pitchFamily="2" charset="0"/>
              <a:cs typeface="Arial" panose="020B0604020202020204" pitchFamily="34" charset="0"/>
            </a:rPr>
            <a:t>ICC &lt; 0.2</a:t>
          </a:r>
        </a:p>
      </dsp:txBody>
      <dsp:txXfrm>
        <a:off x="117299" y="0"/>
        <a:ext cx="1321277" cy="1908792"/>
      </dsp:txXfrm>
    </dsp:sp>
    <dsp:sp modelId="{5196A09F-C47E-EB4E-996B-AD73A9A7840F}">
      <dsp:nvSpPr>
        <dsp:cNvPr id="0" name=""/>
        <dsp:cNvSpPr/>
      </dsp:nvSpPr>
      <dsp:spPr>
        <a:xfrm>
          <a:off x="539345" y="2147391"/>
          <a:ext cx="477198" cy="477198"/>
        </a:xfrm>
        <a:prstGeom prst="ellipse">
          <a:avLst/>
        </a:prstGeom>
        <a:solidFill>
          <a:schemeClr val="lt1">
            <a:hueOff val="0"/>
            <a:satOff val="0"/>
            <a:lumOff val="0"/>
            <a:alphaOff val="0"/>
          </a:schemeClr>
        </a:solidFill>
        <a:ln w="19050" cap="flat" cmpd="sng" algn="ctr">
          <a:solidFill>
            <a:schemeClr val="dk2">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0F0676D1-B6B8-E148-B664-20F9C73A4549}">
      <dsp:nvSpPr>
        <dsp:cNvPr id="0" name=""/>
        <dsp:cNvSpPr/>
      </dsp:nvSpPr>
      <dsp:spPr>
        <a:xfrm>
          <a:off x="1390363" y="2863188"/>
          <a:ext cx="1321277" cy="19087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85344" rIns="85344" bIns="85344" numCol="1" spcCol="1270" anchor="t" anchorCtr="0">
          <a:noAutofit/>
        </a:bodyPr>
        <a:lstStyle/>
        <a:p>
          <a:pPr marL="0" lvl="0" indent="0" algn="ctr" defTabSz="533400">
            <a:lnSpc>
              <a:spcPct val="90000"/>
            </a:lnSpc>
            <a:spcBef>
              <a:spcPct val="0"/>
            </a:spcBef>
            <a:spcAft>
              <a:spcPct val="35000"/>
            </a:spcAft>
            <a:buNone/>
          </a:pPr>
          <a:r>
            <a:rPr lang="en-US" sz="1200" b="1" kern="1200" dirty="0">
              <a:latin typeface="Helvetica" pitchFamily="2" charset="0"/>
              <a:cs typeface="Arial" panose="020B0604020202020204" pitchFamily="34" charset="0"/>
            </a:rPr>
            <a:t>Fair</a:t>
          </a:r>
        </a:p>
        <a:p>
          <a:pPr marL="0" lvl="0" indent="0" algn="ctr" defTabSz="533400">
            <a:lnSpc>
              <a:spcPct val="90000"/>
            </a:lnSpc>
            <a:spcBef>
              <a:spcPct val="0"/>
            </a:spcBef>
            <a:spcAft>
              <a:spcPct val="35000"/>
            </a:spcAft>
            <a:buNone/>
          </a:pPr>
          <a:r>
            <a:rPr lang="en-US" sz="1100" kern="1200" dirty="0">
              <a:latin typeface="Helvetica" pitchFamily="2" charset="0"/>
              <a:cs typeface="Arial" panose="020B0604020202020204" pitchFamily="34" charset="0"/>
            </a:rPr>
            <a:t>0.2 &lt; ICC &lt; 0.39</a:t>
          </a:r>
        </a:p>
      </dsp:txBody>
      <dsp:txXfrm>
        <a:off x="1390363" y="2863188"/>
        <a:ext cx="1321277" cy="1908792"/>
      </dsp:txXfrm>
    </dsp:sp>
    <dsp:sp modelId="{3DD53664-128B-8044-AA3C-70BE7C3A3BA1}">
      <dsp:nvSpPr>
        <dsp:cNvPr id="0" name=""/>
        <dsp:cNvSpPr/>
      </dsp:nvSpPr>
      <dsp:spPr>
        <a:xfrm>
          <a:off x="1812402" y="2147391"/>
          <a:ext cx="477198" cy="477198"/>
        </a:xfrm>
        <a:prstGeom prst="ellipse">
          <a:avLst/>
        </a:prstGeom>
        <a:solidFill>
          <a:schemeClr val="lt1">
            <a:hueOff val="0"/>
            <a:satOff val="0"/>
            <a:lumOff val="0"/>
            <a:alphaOff val="0"/>
          </a:schemeClr>
        </a:solidFill>
        <a:ln w="19050" cap="flat" cmpd="sng" algn="ctr">
          <a:solidFill>
            <a:schemeClr val="dk2">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271C19F4-35CE-904B-AB93-0FCFBC026EA7}">
      <dsp:nvSpPr>
        <dsp:cNvPr id="0" name=""/>
        <dsp:cNvSpPr/>
      </dsp:nvSpPr>
      <dsp:spPr>
        <a:xfrm>
          <a:off x="2777704" y="0"/>
          <a:ext cx="1321277" cy="19087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85344" rIns="85344" bIns="85344" numCol="1" spcCol="1270" anchor="b" anchorCtr="0">
          <a:noAutofit/>
        </a:bodyPr>
        <a:lstStyle/>
        <a:p>
          <a:pPr marL="0" lvl="0" indent="0" algn="ctr" defTabSz="533400">
            <a:lnSpc>
              <a:spcPct val="90000"/>
            </a:lnSpc>
            <a:spcBef>
              <a:spcPct val="0"/>
            </a:spcBef>
            <a:spcAft>
              <a:spcPct val="35000"/>
            </a:spcAft>
            <a:buNone/>
          </a:pPr>
          <a:r>
            <a:rPr lang="en-US" sz="1200" b="1" kern="1200" dirty="0">
              <a:latin typeface="Helvetica" pitchFamily="2" charset="0"/>
              <a:cs typeface="Arial" panose="020B0604020202020204" pitchFamily="34" charset="0"/>
            </a:rPr>
            <a:t>Moderate</a:t>
          </a:r>
        </a:p>
        <a:p>
          <a:pPr marL="0" lvl="0" indent="0" algn="ctr" defTabSz="533400">
            <a:lnSpc>
              <a:spcPct val="90000"/>
            </a:lnSpc>
            <a:spcBef>
              <a:spcPct val="0"/>
            </a:spcBef>
            <a:spcAft>
              <a:spcPct val="35000"/>
            </a:spcAft>
            <a:buNone/>
          </a:pPr>
          <a:r>
            <a:rPr lang="en-US" sz="1100" kern="1200" dirty="0">
              <a:latin typeface="Helvetica" pitchFamily="2" charset="0"/>
              <a:cs typeface="Arial" panose="020B0604020202020204" pitchFamily="34" charset="0"/>
            </a:rPr>
            <a:t>0.4 &lt; ICC &lt; 0.59</a:t>
          </a:r>
        </a:p>
      </dsp:txBody>
      <dsp:txXfrm>
        <a:off x="2777704" y="0"/>
        <a:ext cx="1321277" cy="1908792"/>
      </dsp:txXfrm>
    </dsp:sp>
    <dsp:sp modelId="{8618BFA7-8B20-0A49-82FA-0FDC711D81FA}">
      <dsp:nvSpPr>
        <dsp:cNvPr id="0" name=""/>
        <dsp:cNvSpPr/>
      </dsp:nvSpPr>
      <dsp:spPr>
        <a:xfrm>
          <a:off x="3199743" y="2147391"/>
          <a:ext cx="477198" cy="477198"/>
        </a:xfrm>
        <a:prstGeom prst="ellipse">
          <a:avLst/>
        </a:prstGeom>
        <a:solidFill>
          <a:schemeClr val="lt1">
            <a:hueOff val="0"/>
            <a:satOff val="0"/>
            <a:lumOff val="0"/>
            <a:alphaOff val="0"/>
          </a:schemeClr>
        </a:solidFill>
        <a:ln w="19050" cap="flat" cmpd="sng" algn="ctr">
          <a:solidFill>
            <a:schemeClr val="dk2">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1D27BE60-9263-7546-9106-B771E397AFE5}">
      <dsp:nvSpPr>
        <dsp:cNvPr id="0" name=""/>
        <dsp:cNvSpPr/>
      </dsp:nvSpPr>
      <dsp:spPr>
        <a:xfrm>
          <a:off x="4165045" y="2863188"/>
          <a:ext cx="1321277" cy="19087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85344" rIns="85344" bIns="85344" numCol="1" spcCol="1270" anchor="t" anchorCtr="0">
          <a:noAutofit/>
        </a:bodyPr>
        <a:lstStyle/>
        <a:p>
          <a:pPr marL="0" lvl="0" indent="0" algn="ctr" defTabSz="533400">
            <a:lnSpc>
              <a:spcPct val="90000"/>
            </a:lnSpc>
            <a:spcBef>
              <a:spcPct val="0"/>
            </a:spcBef>
            <a:spcAft>
              <a:spcPct val="35000"/>
            </a:spcAft>
            <a:buNone/>
          </a:pPr>
          <a:r>
            <a:rPr lang="en-US" sz="1200" b="1" kern="1200" dirty="0">
              <a:latin typeface="Helvetica" pitchFamily="2" charset="0"/>
              <a:cs typeface="Arial" panose="020B0604020202020204" pitchFamily="34" charset="0"/>
            </a:rPr>
            <a:t>High</a:t>
          </a:r>
        </a:p>
        <a:p>
          <a:pPr marL="0" lvl="0" indent="0" algn="ctr" defTabSz="533400">
            <a:lnSpc>
              <a:spcPct val="90000"/>
            </a:lnSpc>
            <a:spcBef>
              <a:spcPct val="0"/>
            </a:spcBef>
            <a:spcAft>
              <a:spcPct val="35000"/>
            </a:spcAft>
            <a:buNone/>
          </a:pPr>
          <a:r>
            <a:rPr lang="en-US" sz="1100" kern="1200" dirty="0">
              <a:latin typeface="Helvetica" pitchFamily="2" charset="0"/>
              <a:cs typeface="Arial" panose="020B0604020202020204" pitchFamily="34" charset="0"/>
            </a:rPr>
            <a:t>0.6 &lt; ICC &lt; 0.79</a:t>
          </a:r>
        </a:p>
      </dsp:txBody>
      <dsp:txXfrm>
        <a:off x="4165045" y="2863188"/>
        <a:ext cx="1321277" cy="1908792"/>
      </dsp:txXfrm>
    </dsp:sp>
    <dsp:sp modelId="{276BF36C-F33D-A543-8C76-112734E7C4E7}">
      <dsp:nvSpPr>
        <dsp:cNvPr id="0" name=""/>
        <dsp:cNvSpPr/>
      </dsp:nvSpPr>
      <dsp:spPr>
        <a:xfrm>
          <a:off x="4587085" y="2147391"/>
          <a:ext cx="477198" cy="477198"/>
        </a:xfrm>
        <a:prstGeom prst="ellipse">
          <a:avLst/>
        </a:prstGeom>
        <a:solidFill>
          <a:schemeClr val="lt1">
            <a:hueOff val="0"/>
            <a:satOff val="0"/>
            <a:lumOff val="0"/>
            <a:alphaOff val="0"/>
          </a:schemeClr>
        </a:solidFill>
        <a:ln w="19050" cap="flat" cmpd="sng" algn="ctr">
          <a:solidFill>
            <a:schemeClr val="dk2">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FAEF3941-4DCB-EF41-97AE-664439569A30}">
      <dsp:nvSpPr>
        <dsp:cNvPr id="0" name=""/>
        <dsp:cNvSpPr/>
      </dsp:nvSpPr>
      <dsp:spPr>
        <a:xfrm>
          <a:off x="5552386" y="0"/>
          <a:ext cx="1321277" cy="19087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85344" rIns="85344" bIns="85344" numCol="1" spcCol="1270" anchor="b" anchorCtr="0">
          <a:noAutofit/>
        </a:bodyPr>
        <a:lstStyle/>
        <a:p>
          <a:pPr marL="0" lvl="0" indent="0" algn="ctr" defTabSz="533400">
            <a:lnSpc>
              <a:spcPct val="90000"/>
            </a:lnSpc>
            <a:spcBef>
              <a:spcPct val="0"/>
            </a:spcBef>
            <a:spcAft>
              <a:spcPct val="35000"/>
            </a:spcAft>
            <a:buNone/>
          </a:pPr>
          <a:r>
            <a:rPr lang="en-US" sz="1200" b="1" kern="1200" dirty="0">
              <a:latin typeface="Helvetica" pitchFamily="2" charset="0"/>
              <a:cs typeface="Arial" panose="020B0604020202020204" pitchFamily="34" charset="0"/>
            </a:rPr>
            <a:t>Excellent</a:t>
          </a:r>
        </a:p>
        <a:p>
          <a:pPr marL="0" lvl="0" indent="0" algn="ctr" defTabSz="533400">
            <a:lnSpc>
              <a:spcPct val="90000"/>
            </a:lnSpc>
            <a:spcBef>
              <a:spcPct val="0"/>
            </a:spcBef>
            <a:spcAft>
              <a:spcPct val="35000"/>
            </a:spcAft>
            <a:buNone/>
          </a:pPr>
          <a:r>
            <a:rPr lang="en-US" sz="1100" kern="1200" dirty="0">
              <a:latin typeface="Helvetica" pitchFamily="2" charset="0"/>
              <a:cs typeface="Arial" panose="020B0604020202020204" pitchFamily="34" charset="0"/>
            </a:rPr>
            <a:t>ICC &gt; 0.8</a:t>
          </a:r>
        </a:p>
      </dsp:txBody>
      <dsp:txXfrm>
        <a:off x="5552386" y="0"/>
        <a:ext cx="1321277" cy="1908792"/>
      </dsp:txXfrm>
    </dsp:sp>
    <dsp:sp modelId="{75E42786-D1E7-5F4B-B546-AB92F707AEE6}">
      <dsp:nvSpPr>
        <dsp:cNvPr id="0" name=""/>
        <dsp:cNvSpPr/>
      </dsp:nvSpPr>
      <dsp:spPr>
        <a:xfrm>
          <a:off x="5974426" y="2147391"/>
          <a:ext cx="477198" cy="477198"/>
        </a:xfrm>
        <a:prstGeom prst="ellipse">
          <a:avLst/>
        </a:prstGeom>
        <a:solidFill>
          <a:schemeClr val="lt1">
            <a:hueOff val="0"/>
            <a:satOff val="0"/>
            <a:lumOff val="0"/>
            <a:alphaOff val="0"/>
          </a:schemeClr>
        </a:solidFill>
        <a:ln w="19050" cap="flat" cmpd="sng" algn="ctr">
          <a:solidFill>
            <a:schemeClr val="dk2">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GB"/>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EC0CBD61-8E2B-B448-89E4-1507523DD32A}" type="datetimeFigureOut">
              <a:rPr lang="en-US" smtClean="0"/>
              <a:t>2/27/22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F366482-7D0C-E640-9F06-4FDCAA7FEA45}" type="slidenum">
              <a:rPr lang="en-US" smtClean="0"/>
              <a:t>‹#›</a:t>
            </a:fld>
            <a:endParaRPr lang="en-US"/>
          </a:p>
        </p:txBody>
      </p:sp>
    </p:spTree>
    <p:extLst>
      <p:ext uri="{BB962C8B-B14F-4D97-AF65-F5344CB8AC3E}">
        <p14:creationId xmlns:p14="http://schemas.microsoft.com/office/powerpoint/2010/main" val="36758556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EC0CBD61-8E2B-B448-89E4-1507523DD32A}" type="datetimeFigureOut">
              <a:rPr lang="en-US" smtClean="0"/>
              <a:t>2/27/22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F366482-7D0C-E640-9F06-4FDCAA7FEA45}" type="slidenum">
              <a:rPr lang="en-US" smtClean="0"/>
              <a:t>‹#›</a:t>
            </a:fld>
            <a:endParaRPr lang="en-US"/>
          </a:p>
        </p:txBody>
      </p:sp>
    </p:spTree>
    <p:extLst>
      <p:ext uri="{BB962C8B-B14F-4D97-AF65-F5344CB8AC3E}">
        <p14:creationId xmlns:p14="http://schemas.microsoft.com/office/powerpoint/2010/main" val="24567694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EC0CBD61-8E2B-B448-89E4-1507523DD32A}" type="datetimeFigureOut">
              <a:rPr lang="en-US" smtClean="0"/>
              <a:t>2/27/22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F366482-7D0C-E640-9F06-4FDCAA7FEA45}" type="slidenum">
              <a:rPr lang="en-US" smtClean="0"/>
              <a:t>‹#›</a:t>
            </a:fld>
            <a:endParaRPr lang="en-US"/>
          </a:p>
        </p:txBody>
      </p:sp>
    </p:spTree>
    <p:extLst>
      <p:ext uri="{BB962C8B-B14F-4D97-AF65-F5344CB8AC3E}">
        <p14:creationId xmlns:p14="http://schemas.microsoft.com/office/powerpoint/2010/main" val="5021691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EC0CBD61-8E2B-B448-89E4-1507523DD32A}" type="datetimeFigureOut">
              <a:rPr lang="en-US" smtClean="0"/>
              <a:t>2/27/22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F366482-7D0C-E640-9F06-4FDCAA7FEA45}" type="slidenum">
              <a:rPr lang="en-US" smtClean="0"/>
              <a:t>‹#›</a:t>
            </a:fld>
            <a:endParaRPr lang="en-US"/>
          </a:p>
        </p:txBody>
      </p:sp>
    </p:spTree>
    <p:extLst>
      <p:ext uri="{BB962C8B-B14F-4D97-AF65-F5344CB8AC3E}">
        <p14:creationId xmlns:p14="http://schemas.microsoft.com/office/powerpoint/2010/main" val="15975309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GB"/>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EC0CBD61-8E2B-B448-89E4-1507523DD32A}" type="datetimeFigureOut">
              <a:rPr lang="en-US" smtClean="0"/>
              <a:t>2/27/22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F366482-7D0C-E640-9F06-4FDCAA7FEA45}" type="slidenum">
              <a:rPr lang="en-US" smtClean="0"/>
              <a:t>‹#›</a:t>
            </a:fld>
            <a:endParaRPr lang="en-US"/>
          </a:p>
        </p:txBody>
      </p:sp>
    </p:spTree>
    <p:extLst>
      <p:ext uri="{BB962C8B-B14F-4D97-AF65-F5344CB8AC3E}">
        <p14:creationId xmlns:p14="http://schemas.microsoft.com/office/powerpoint/2010/main" val="24894090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EC0CBD61-8E2B-B448-89E4-1507523DD32A}" type="datetimeFigureOut">
              <a:rPr lang="en-US" smtClean="0"/>
              <a:t>2/27/22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F366482-7D0C-E640-9F06-4FDCAA7FEA45}" type="slidenum">
              <a:rPr lang="en-US" smtClean="0"/>
              <a:t>‹#›</a:t>
            </a:fld>
            <a:endParaRPr lang="en-US"/>
          </a:p>
        </p:txBody>
      </p:sp>
    </p:spTree>
    <p:extLst>
      <p:ext uri="{BB962C8B-B14F-4D97-AF65-F5344CB8AC3E}">
        <p14:creationId xmlns:p14="http://schemas.microsoft.com/office/powerpoint/2010/main" val="40844327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GB"/>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EC0CBD61-8E2B-B448-89E4-1507523DD32A}" type="datetimeFigureOut">
              <a:rPr lang="en-US" smtClean="0"/>
              <a:t>2/27/22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F366482-7D0C-E640-9F06-4FDCAA7FEA45}" type="slidenum">
              <a:rPr lang="en-US" smtClean="0"/>
              <a:t>‹#›</a:t>
            </a:fld>
            <a:endParaRPr lang="en-US"/>
          </a:p>
        </p:txBody>
      </p:sp>
    </p:spTree>
    <p:extLst>
      <p:ext uri="{BB962C8B-B14F-4D97-AF65-F5344CB8AC3E}">
        <p14:creationId xmlns:p14="http://schemas.microsoft.com/office/powerpoint/2010/main" val="41555437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EC0CBD61-8E2B-B448-89E4-1507523DD32A}" type="datetimeFigureOut">
              <a:rPr lang="en-US" smtClean="0"/>
              <a:t>2/27/22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F366482-7D0C-E640-9F06-4FDCAA7FEA45}" type="slidenum">
              <a:rPr lang="en-US" smtClean="0"/>
              <a:t>‹#›</a:t>
            </a:fld>
            <a:endParaRPr lang="en-US"/>
          </a:p>
        </p:txBody>
      </p:sp>
    </p:spTree>
    <p:extLst>
      <p:ext uri="{BB962C8B-B14F-4D97-AF65-F5344CB8AC3E}">
        <p14:creationId xmlns:p14="http://schemas.microsoft.com/office/powerpoint/2010/main" val="22589446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C0CBD61-8E2B-B448-89E4-1507523DD32A}" type="datetimeFigureOut">
              <a:rPr lang="en-US" smtClean="0"/>
              <a:t>2/27/22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F366482-7D0C-E640-9F06-4FDCAA7FEA45}" type="slidenum">
              <a:rPr lang="en-US" smtClean="0"/>
              <a:t>‹#›</a:t>
            </a:fld>
            <a:endParaRPr lang="en-US"/>
          </a:p>
        </p:txBody>
      </p:sp>
    </p:spTree>
    <p:extLst>
      <p:ext uri="{BB962C8B-B14F-4D97-AF65-F5344CB8AC3E}">
        <p14:creationId xmlns:p14="http://schemas.microsoft.com/office/powerpoint/2010/main" val="25578031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GB"/>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EC0CBD61-8E2B-B448-89E4-1507523DD32A}" type="datetimeFigureOut">
              <a:rPr lang="en-US" smtClean="0"/>
              <a:t>2/27/22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F366482-7D0C-E640-9F06-4FDCAA7FEA45}" type="slidenum">
              <a:rPr lang="en-US" smtClean="0"/>
              <a:t>‹#›</a:t>
            </a:fld>
            <a:endParaRPr lang="en-US"/>
          </a:p>
        </p:txBody>
      </p:sp>
    </p:spTree>
    <p:extLst>
      <p:ext uri="{BB962C8B-B14F-4D97-AF65-F5344CB8AC3E}">
        <p14:creationId xmlns:p14="http://schemas.microsoft.com/office/powerpoint/2010/main" val="6694505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GB"/>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EC0CBD61-8E2B-B448-89E4-1507523DD32A}" type="datetimeFigureOut">
              <a:rPr lang="en-US" smtClean="0"/>
              <a:t>2/27/22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F366482-7D0C-E640-9F06-4FDCAA7FEA45}" type="slidenum">
              <a:rPr lang="en-US" smtClean="0"/>
              <a:t>‹#›</a:t>
            </a:fld>
            <a:endParaRPr lang="en-US"/>
          </a:p>
        </p:txBody>
      </p:sp>
    </p:spTree>
    <p:extLst>
      <p:ext uri="{BB962C8B-B14F-4D97-AF65-F5344CB8AC3E}">
        <p14:creationId xmlns:p14="http://schemas.microsoft.com/office/powerpoint/2010/main" val="1652661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C0CBD61-8E2B-B448-89E4-1507523DD32A}" type="datetimeFigureOut">
              <a:rPr lang="en-US" smtClean="0"/>
              <a:t>2/27/22</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F366482-7D0C-E640-9F06-4FDCAA7FEA45}" type="slidenum">
              <a:rPr lang="en-US" smtClean="0"/>
              <a:t>‹#›</a:t>
            </a:fld>
            <a:endParaRPr lang="en-US"/>
          </a:p>
        </p:txBody>
      </p:sp>
    </p:spTree>
    <p:extLst>
      <p:ext uri="{BB962C8B-B14F-4D97-AF65-F5344CB8AC3E}">
        <p14:creationId xmlns:p14="http://schemas.microsoft.com/office/powerpoint/2010/main" val="1731840677"/>
      </p:ext>
    </p:extLst>
  </p:cSld>
  <p:clrMap bg1="dk1" tx1="lt1" bg2="dk2" tx2="lt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microsoft.com/office/2007/relationships/hdphoto" Target="../media/hdphoto5.wdp"/></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diagramLayout" Target="../diagrams/layout1.xml"/><Relationship Id="rId7" Type="http://schemas.openxmlformats.org/officeDocument/2006/relationships/image" Target="../media/image4.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openneuro.org/" TargetMode="External"/><Relationship Id="rId1" Type="http://schemas.openxmlformats.org/officeDocument/2006/relationships/slideLayout" Target="../slideLayouts/slideLayout2.xml"/><Relationship Id="rId6" Type="http://schemas.microsoft.com/office/2007/relationships/hdphoto" Target="../media/hdphoto4.wdp"/><Relationship Id="rId5" Type="http://schemas.openxmlformats.org/officeDocument/2006/relationships/image" Target="../media/image10.png"/><Relationship Id="rId4" Type="http://schemas.microsoft.com/office/2007/relationships/hdphoto" Target="../media/hdphoto3.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CD0522-9FF6-8A4C-A4D2-F755CDCB2367}"/>
              </a:ext>
            </a:extLst>
          </p:cNvPr>
          <p:cNvSpPr>
            <a:spLocks noGrp="1"/>
          </p:cNvSpPr>
          <p:nvPr>
            <p:ph type="ctrTitle"/>
          </p:nvPr>
        </p:nvSpPr>
        <p:spPr>
          <a:xfrm>
            <a:off x="685800" y="1122363"/>
            <a:ext cx="7772400" cy="2133599"/>
          </a:xfrm>
        </p:spPr>
        <p:txBody>
          <a:bodyPr>
            <a:noAutofit/>
          </a:bodyPr>
          <a:lstStyle/>
          <a:p>
            <a:r>
              <a:rPr lang="en-GB" sz="1800" b="1" dirty="0">
                <a:latin typeface="Helvetica" pitchFamily="2" charset="0"/>
              </a:rPr>
              <a:t>Getting Started With Reproducible Neuroimaging Analyses</a:t>
            </a:r>
            <a:br>
              <a:rPr lang="en-GB" sz="1800" b="1" dirty="0">
                <a:latin typeface="Helvetica" pitchFamily="2" charset="0"/>
              </a:rPr>
            </a:br>
            <a:endParaRPr lang="en-US" sz="1800" dirty="0"/>
          </a:p>
        </p:txBody>
      </p:sp>
      <p:sp>
        <p:nvSpPr>
          <p:cNvPr id="3" name="Subtitle 2">
            <a:extLst>
              <a:ext uri="{FF2B5EF4-FFF2-40B4-BE49-F238E27FC236}">
                <a16:creationId xmlns:a16="http://schemas.microsoft.com/office/drawing/2014/main" id="{842FBA1B-CDCF-3242-AF79-2CD2099D0752}"/>
              </a:ext>
            </a:extLst>
          </p:cNvPr>
          <p:cNvSpPr>
            <a:spLocks noGrp="1"/>
          </p:cNvSpPr>
          <p:nvPr>
            <p:ph type="subTitle" idx="1"/>
          </p:nvPr>
        </p:nvSpPr>
        <p:spPr>
          <a:xfrm>
            <a:off x="1143000" y="3429000"/>
            <a:ext cx="6858000" cy="1655762"/>
          </a:xfrm>
        </p:spPr>
        <p:txBody>
          <a:bodyPr>
            <a:normAutofit/>
          </a:bodyPr>
          <a:lstStyle/>
          <a:p>
            <a:endParaRPr lang="en-US" sz="1350" b="1" dirty="0">
              <a:latin typeface="Helvetica" pitchFamily="2" charset="0"/>
            </a:endParaRPr>
          </a:p>
          <a:p>
            <a:r>
              <a:rPr lang="en-US" sz="1350" b="1" dirty="0">
                <a:latin typeface="Helvetica" pitchFamily="2" charset="0"/>
              </a:rPr>
              <a:t>TRINITY COLLEGE DUBLIN</a:t>
            </a:r>
          </a:p>
          <a:p>
            <a:endParaRPr lang="en-US" sz="1350" b="1" dirty="0">
              <a:latin typeface="Helvetica" pitchFamily="2" charset="0"/>
            </a:endParaRPr>
          </a:p>
          <a:p>
            <a:endParaRPr lang="en-US" sz="1350" b="1" dirty="0">
              <a:latin typeface="Helvetica" pitchFamily="2" charset="0"/>
            </a:endParaRPr>
          </a:p>
          <a:p>
            <a:r>
              <a:rPr lang="en-US" sz="1350" b="1" dirty="0">
                <a:latin typeface="Helvetica" pitchFamily="2" charset="0"/>
              </a:rPr>
              <a:t>Jivesh Ramduny</a:t>
            </a:r>
          </a:p>
          <a:p>
            <a:endParaRPr lang="en-US" sz="1350" b="1" dirty="0">
              <a:latin typeface="Helvetica" pitchFamily="2" charset="0"/>
            </a:endParaRPr>
          </a:p>
        </p:txBody>
      </p:sp>
    </p:spTree>
    <p:extLst>
      <p:ext uri="{BB962C8B-B14F-4D97-AF65-F5344CB8AC3E}">
        <p14:creationId xmlns:p14="http://schemas.microsoft.com/office/powerpoint/2010/main" val="40256151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46059D-2322-214D-8DA5-913FF90EF0C1}"/>
              </a:ext>
            </a:extLst>
          </p:cNvPr>
          <p:cNvSpPr>
            <a:spLocks noGrp="1"/>
          </p:cNvSpPr>
          <p:nvPr>
            <p:ph type="title"/>
          </p:nvPr>
        </p:nvSpPr>
        <p:spPr/>
        <p:txBody>
          <a:bodyPr>
            <a:normAutofit/>
          </a:bodyPr>
          <a:lstStyle/>
          <a:p>
            <a:endParaRPr lang="en-US" sz="2400" dirty="0">
              <a:latin typeface="Helvetica" pitchFamily="2" charset="0"/>
            </a:endParaRPr>
          </a:p>
        </p:txBody>
      </p:sp>
      <p:sp>
        <p:nvSpPr>
          <p:cNvPr id="3" name="Content Placeholder 2">
            <a:extLst>
              <a:ext uri="{FF2B5EF4-FFF2-40B4-BE49-F238E27FC236}">
                <a16:creationId xmlns:a16="http://schemas.microsoft.com/office/drawing/2014/main" id="{F2FE1C14-A087-634D-8EF1-F69473E3E20C}"/>
              </a:ext>
            </a:extLst>
          </p:cNvPr>
          <p:cNvSpPr>
            <a:spLocks noGrp="1"/>
          </p:cNvSpPr>
          <p:nvPr>
            <p:ph idx="1"/>
          </p:nvPr>
        </p:nvSpPr>
        <p:spPr>
          <a:xfrm>
            <a:off x="628650" y="1100931"/>
            <a:ext cx="7886700" cy="4351338"/>
          </a:xfrm>
        </p:spPr>
        <p:txBody>
          <a:bodyPr/>
          <a:lstStyle/>
          <a:p>
            <a:pPr marL="0" indent="0" algn="ctr">
              <a:buNone/>
            </a:pPr>
            <a:r>
              <a:rPr lang="en-US" sz="1400" b="1" dirty="0">
                <a:solidFill>
                  <a:srgbClr val="AB1842"/>
                </a:solidFill>
                <a:latin typeface="Helvetica" pitchFamily="2" charset="0"/>
              </a:rPr>
              <a:t>Brain parcellations, statistical maps and atlases</a:t>
            </a:r>
          </a:p>
          <a:p>
            <a:pPr marL="0" indent="0" algn="ctr">
              <a:buNone/>
            </a:pPr>
            <a:r>
              <a:rPr lang="en-US" sz="1400" b="1" dirty="0">
                <a:solidFill>
                  <a:srgbClr val="AB1842"/>
                </a:solidFill>
                <a:latin typeface="Helvetica" pitchFamily="2" charset="0"/>
              </a:rPr>
              <a:t>Neurovault</a:t>
            </a:r>
          </a:p>
          <a:p>
            <a:pPr marL="0" indent="0">
              <a:buNone/>
            </a:pPr>
            <a:endParaRPr lang="en-US" dirty="0"/>
          </a:p>
          <a:p>
            <a:pPr marL="0" indent="0">
              <a:buNone/>
            </a:pPr>
            <a:endParaRPr lang="en-US" dirty="0"/>
          </a:p>
          <a:p>
            <a:pPr marL="0" indent="0">
              <a:buNone/>
            </a:pPr>
            <a:endParaRPr lang="en-US" dirty="0"/>
          </a:p>
        </p:txBody>
      </p:sp>
      <p:pic>
        <p:nvPicPr>
          <p:cNvPr id="6" name="Picture 5">
            <a:extLst>
              <a:ext uri="{FF2B5EF4-FFF2-40B4-BE49-F238E27FC236}">
                <a16:creationId xmlns:a16="http://schemas.microsoft.com/office/drawing/2014/main" id="{26D846E6-938C-CB42-B65E-CE7E6A1068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02886" y="2038171"/>
            <a:ext cx="6138228" cy="842595"/>
          </a:xfrm>
          <a:prstGeom prst="rect">
            <a:avLst/>
          </a:prstGeom>
        </p:spPr>
      </p:pic>
      <p:pic>
        <p:nvPicPr>
          <p:cNvPr id="7" name="Picture 6">
            <a:extLst>
              <a:ext uri="{FF2B5EF4-FFF2-40B4-BE49-F238E27FC236}">
                <a16:creationId xmlns:a16="http://schemas.microsoft.com/office/drawing/2014/main" id="{395C7999-9AAC-8842-88FD-902376572B67}"/>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rcRect l="998" t="6666" r="1135" b="7345"/>
          <a:stretch/>
        </p:blipFill>
        <p:spPr bwMode="auto">
          <a:xfrm>
            <a:off x="1058545" y="2927230"/>
            <a:ext cx="6879119" cy="851139"/>
          </a:xfrm>
          <a:prstGeom prst="rect">
            <a:avLst/>
          </a:prstGeom>
          <a:ln>
            <a:noFill/>
          </a:ln>
          <a:extLst>
            <a:ext uri="{53640926-AAD7-44D8-BBD7-CCE9431645EC}">
              <a14:shadowObscured xmlns:a14="http://schemas.microsoft.com/office/drawing/2010/main"/>
            </a:ext>
          </a:extLst>
        </p:spPr>
      </p:pic>
      <p:pic>
        <p:nvPicPr>
          <p:cNvPr id="8" name="Picture 7">
            <a:extLst>
              <a:ext uri="{FF2B5EF4-FFF2-40B4-BE49-F238E27FC236}">
                <a16:creationId xmlns:a16="http://schemas.microsoft.com/office/drawing/2014/main" id="{0D8420C0-75AB-7F48-AB8D-4D9F44601CE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02885" y="4077554"/>
            <a:ext cx="6138229" cy="851139"/>
          </a:xfrm>
          <a:prstGeom prst="rect">
            <a:avLst/>
          </a:prstGeom>
        </p:spPr>
      </p:pic>
      <p:pic>
        <p:nvPicPr>
          <p:cNvPr id="9" name="Picture 8">
            <a:extLst>
              <a:ext uri="{FF2B5EF4-FFF2-40B4-BE49-F238E27FC236}">
                <a16:creationId xmlns:a16="http://schemas.microsoft.com/office/drawing/2014/main" id="{0CBF3278-B4F7-314F-BA3E-D0A10F2B1377}"/>
              </a:ext>
            </a:extLst>
          </p:cNvPr>
          <p:cNvPicPr>
            <a:picLocks noChangeAspect="1"/>
          </p:cNvPicPr>
          <p:nvPr/>
        </p:nvPicPr>
        <p:blipFill rotWithShape="1">
          <a:blip r:embed="rId6">
            <a:extLst>
              <a:ext uri="{28A0092B-C50C-407E-A947-70E740481C1C}">
                <a14:useLocalDpi xmlns:a14="http://schemas.microsoft.com/office/drawing/2010/main" val="0"/>
              </a:ext>
            </a:extLst>
          </a:blip>
          <a:srcRect l="928" t="7192" r="1073" b="8874"/>
          <a:stretch/>
        </p:blipFill>
        <p:spPr>
          <a:xfrm>
            <a:off x="1058545" y="5000251"/>
            <a:ext cx="6879119" cy="851139"/>
          </a:xfrm>
          <a:prstGeom prst="rect">
            <a:avLst/>
          </a:prstGeom>
        </p:spPr>
      </p:pic>
    </p:spTree>
    <p:extLst>
      <p:ext uri="{BB962C8B-B14F-4D97-AF65-F5344CB8AC3E}">
        <p14:creationId xmlns:p14="http://schemas.microsoft.com/office/powerpoint/2010/main" val="7406730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46059D-2322-214D-8DA5-913FF90EF0C1}"/>
              </a:ext>
            </a:extLst>
          </p:cNvPr>
          <p:cNvSpPr>
            <a:spLocks noGrp="1"/>
          </p:cNvSpPr>
          <p:nvPr>
            <p:ph type="title"/>
          </p:nvPr>
        </p:nvSpPr>
        <p:spPr/>
        <p:txBody>
          <a:bodyPr>
            <a:normAutofit/>
          </a:bodyPr>
          <a:lstStyle/>
          <a:p>
            <a:endParaRPr lang="en-US" sz="2400" dirty="0">
              <a:latin typeface="Helvetica" pitchFamily="2" charset="0"/>
            </a:endParaRPr>
          </a:p>
        </p:txBody>
      </p:sp>
      <p:sp>
        <p:nvSpPr>
          <p:cNvPr id="3" name="Content Placeholder 2">
            <a:extLst>
              <a:ext uri="{FF2B5EF4-FFF2-40B4-BE49-F238E27FC236}">
                <a16:creationId xmlns:a16="http://schemas.microsoft.com/office/drawing/2014/main" id="{F2FE1C14-A087-634D-8EF1-F69473E3E20C}"/>
              </a:ext>
            </a:extLst>
          </p:cNvPr>
          <p:cNvSpPr>
            <a:spLocks noGrp="1"/>
          </p:cNvSpPr>
          <p:nvPr>
            <p:ph idx="1"/>
          </p:nvPr>
        </p:nvSpPr>
        <p:spPr>
          <a:xfrm>
            <a:off x="628650" y="1100931"/>
            <a:ext cx="7886700" cy="4351338"/>
          </a:xfrm>
        </p:spPr>
        <p:txBody>
          <a:bodyPr/>
          <a:lstStyle/>
          <a:p>
            <a:pPr marL="0" indent="0" algn="ctr">
              <a:buNone/>
            </a:pPr>
            <a:r>
              <a:rPr lang="en-US" sz="1400" b="1" dirty="0">
                <a:solidFill>
                  <a:srgbClr val="AB1842"/>
                </a:solidFill>
                <a:latin typeface="Helvetica" pitchFamily="2" charset="0"/>
              </a:rPr>
              <a:t>Brain parcellations, statistical maps and atlases</a:t>
            </a:r>
          </a:p>
          <a:p>
            <a:pPr marL="0" indent="0" algn="ctr">
              <a:buNone/>
            </a:pPr>
            <a:r>
              <a:rPr lang="en-US" sz="1400" b="1" dirty="0">
                <a:solidFill>
                  <a:srgbClr val="AB1842"/>
                </a:solidFill>
                <a:latin typeface="Helvetica" pitchFamily="2" charset="0"/>
              </a:rPr>
              <a:t>NeuroSynth</a:t>
            </a:r>
          </a:p>
          <a:p>
            <a:pPr marL="0" indent="0">
              <a:buNone/>
            </a:pPr>
            <a:endParaRPr lang="en-US" dirty="0"/>
          </a:p>
          <a:p>
            <a:pPr marL="0" indent="0">
              <a:buNone/>
            </a:pPr>
            <a:endParaRPr lang="en-US" dirty="0"/>
          </a:p>
          <a:p>
            <a:pPr marL="0" indent="0">
              <a:buNone/>
            </a:pPr>
            <a:endParaRPr lang="en-US" dirty="0"/>
          </a:p>
        </p:txBody>
      </p:sp>
      <p:pic>
        <p:nvPicPr>
          <p:cNvPr id="10" name="Picture 9">
            <a:extLst>
              <a:ext uri="{FF2B5EF4-FFF2-40B4-BE49-F238E27FC236}">
                <a16:creationId xmlns:a16="http://schemas.microsoft.com/office/drawing/2014/main" id="{F54FD9AE-CE99-344E-AEAD-8AC7EC2C90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00897" y="1994217"/>
            <a:ext cx="4942205" cy="2974340"/>
          </a:xfrm>
          <a:prstGeom prst="rect">
            <a:avLst/>
          </a:prstGeom>
        </p:spPr>
      </p:pic>
      <p:sp>
        <p:nvSpPr>
          <p:cNvPr id="12" name="Content Placeholder 5">
            <a:extLst>
              <a:ext uri="{FF2B5EF4-FFF2-40B4-BE49-F238E27FC236}">
                <a16:creationId xmlns:a16="http://schemas.microsoft.com/office/drawing/2014/main" id="{A3D56832-D4A5-FA4B-B1F7-63D20300E3A9}"/>
              </a:ext>
            </a:extLst>
          </p:cNvPr>
          <p:cNvSpPr txBox="1">
            <a:spLocks/>
          </p:cNvSpPr>
          <p:nvPr/>
        </p:nvSpPr>
        <p:spPr>
          <a:xfrm>
            <a:off x="628650" y="5167311"/>
            <a:ext cx="7886700" cy="153828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17500" indent="-171450" algn="ctr">
              <a:lnSpc>
                <a:spcPct val="100000"/>
              </a:lnSpc>
              <a:spcBef>
                <a:spcPts val="0"/>
              </a:spcBef>
              <a:buSzPts val="1300"/>
              <a:buFont typeface="Wingdings" pitchFamily="2" charset="2"/>
              <a:buChar char="v"/>
            </a:pPr>
            <a:r>
              <a:rPr lang="en-GB" sz="1200" dirty="0">
                <a:latin typeface="Helvetica" pitchFamily="2" charset="0"/>
                <a:ea typeface="Cambria Math"/>
                <a:cs typeface="Cambria Math"/>
                <a:sym typeface="Cambria Math"/>
              </a:rPr>
              <a:t>  Term-based Query: “emotional regulation”.</a:t>
            </a:r>
          </a:p>
          <a:p>
            <a:pPr marL="317500" indent="-171450" algn="ctr">
              <a:lnSpc>
                <a:spcPct val="100000"/>
              </a:lnSpc>
              <a:spcBef>
                <a:spcPts val="0"/>
              </a:spcBef>
              <a:buSzPts val="1300"/>
              <a:buFont typeface="Wingdings" pitchFamily="2" charset="2"/>
              <a:buChar char="v"/>
            </a:pPr>
            <a:endParaRPr lang="en-GB" sz="1200" dirty="0">
              <a:latin typeface="Helvetica" pitchFamily="2" charset="0"/>
              <a:ea typeface="Cambria Math"/>
              <a:cs typeface="Cambria Math"/>
              <a:sym typeface="Cambria Math"/>
            </a:endParaRPr>
          </a:p>
          <a:p>
            <a:pPr marL="317500" indent="-171450" algn="ctr">
              <a:lnSpc>
                <a:spcPct val="100000"/>
              </a:lnSpc>
              <a:spcBef>
                <a:spcPts val="0"/>
              </a:spcBef>
              <a:buSzPts val="1300"/>
              <a:buFont typeface="Wingdings" pitchFamily="2" charset="2"/>
              <a:buChar char="v"/>
            </a:pPr>
            <a:r>
              <a:rPr lang="en-GB" sz="1200" dirty="0">
                <a:latin typeface="Helvetica" pitchFamily="2" charset="0"/>
                <a:ea typeface="Cambria Math"/>
                <a:cs typeface="Cambria Math"/>
                <a:sym typeface="Cambria Math"/>
              </a:rPr>
              <a:t>  247 studies corresponding to the term “emotion regulation”.</a:t>
            </a:r>
          </a:p>
          <a:p>
            <a:pPr marL="317500" indent="-171450" algn="ctr">
              <a:lnSpc>
                <a:spcPct val="100000"/>
              </a:lnSpc>
              <a:spcBef>
                <a:spcPts val="0"/>
              </a:spcBef>
              <a:buSzPts val="1300"/>
              <a:buFont typeface="Wingdings" pitchFamily="2" charset="2"/>
              <a:buChar char="v"/>
            </a:pPr>
            <a:endParaRPr lang="en-GB" sz="1200" dirty="0">
              <a:latin typeface="Helvetica" pitchFamily="2" charset="0"/>
              <a:ea typeface="Cambria Math"/>
              <a:cs typeface="Cambria Math"/>
              <a:sym typeface="Cambria Math"/>
            </a:endParaRPr>
          </a:p>
          <a:p>
            <a:pPr marL="317500" indent="-171450" algn="ctr">
              <a:lnSpc>
                <a:spcPct val="100000"/>
              </a:lnSpc>
              <a:spcBef>
                <a:spcPts val="0"/>
              </a:spcBef>
              <a:buSzPts val="1300"/>
              <a:buFont typeface="Wingdings" pitchFamily="2" charset="2"/>
              <a:buChar char="v"/>
            </a:pPr>
            <a:r>
              <a:rPr lang="en-GB" sz="1200" dirty="0">
                <a:latin typeface="Helvetica" pitchFamily="2" charset="0"/>
                <a:ea typeface="Cambria Math"/>
                <a:cs typeface="Cambria Math"/>
                <a:sym typeface="Cambria Math"/>
              </a:rPr>
              <a:t>  10 ROIs corresponding to the bilateral amygdala, </a:t>
            </a:r>
            <a:r>
              <a:rPr lang="en-IE" sz="1200" dirty="0">
                <a:latin typeface="Helvetica" pitchFamily="2" charset="0"/>
              </a:rPr>
              <a:t>bilateral dorsolateral prefrontal cortex, left dorsal premotor cortex, left ventrolateral prefrontal cortex, left rostral anterior cingulate cortex, left ventrolateral prefrontal cortex, left rostral anterior cingulate cortex, left anterior insula, right orbitofrontal cortex and right anterior prefrontal cortex. </a:t>
            </a:r>
            <a:endParaRPr lang="en-US" sz="1200" dirty="0">
              <a:latin typeface="Helvetica" pitchFamily="2" charset="0"/>
            </a:endParaRPr>
          </a:p>
          <a:p>
            <a:pPr marL="0" indent="0">
              <a:lnSpc>
                <a:spcPct val="100000"/>
              </a:lnSpc>
              <a:buFont typeface="Arial" panose="020B0604020202020204" pitchFamily="34" charset="0"/>
              <a:buNone/>
            </a:pPr>
            <a:endParaRPr lang="en-US" sz="1200" dirty="0">
              <a:latin typeface="Helvetica" pitchFamily="2" charset="0"/>
            </a:endParaRPr>
          </a:p>
          <a:p>
            <a:pPr marL="0" indent="0">
              <a:lnSpc>
                <a:spcPct val="100000"/>
              </a:lnSpc>
              <a:buFont typeface="Arial" panose="020B0604020202020204" pitchFamily="34" charset="0"/>
              <a:buNone/>
            </a:pPr>
            <a:endParaRPr lang="en-US" sz="1200" dirty="0">
              <a:latin typeface="Helvetica" pitchFamily="2" charset="0"/>
            </a:endParaRPr>
          </a:p>
        </p:txBody>
      </p:sp>
    </p:spTree>
    <p:extLst>
      <p:ext uri="{BB962C8B-B14F-4D97-AF65-F5344CB8AC3E}">
        <p14:creationId xmlns:p14="http://schemas.microsoft.com/office/powerpoint/2010/main" val="17730186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46059D-2322-214D-8DA5-913FF90EF0C1}"/>
              </a:ext>
            </a:extLst>
          </p:cNvPr>
          <p:cNvSpPr>
            <a:spLocks noGrp="1"/>
          </p:cNvSpPr>
          <p:nvPr>
            <p:ph type="title"/>
          </p:nvPr>
        </p:nvSpPr>
        <p:spPr/>
        <p:txBody>
          <a:bodyPr>
            <a:normAutofit/>
          </a:bodyPr>
          <a:lstStyle/>
          <a:p>
            <a:pPr marL="9525" indent="-9525"/>
            <a:endParaRPr lang="en-US" sz="2400" dirty="0">
              <a:latin typeface="Helvetica" pitchFamily="2" charset="0"/>
            </a:endParaRPr>
          </a:p>
        </p:txBody>
      </p:sp>
      <p:sp>
        <p:nvSpPr>
          <p:cNvPr id="3" name="Content Placeholder 2">
            <a:extLst>
              <a:ext uri="{FF2B5EF4-FFF2-40B4-BE49-F238E27FC236}">
                <a16:creationId xmlns:a16="http://schemas.microsoft.com/office/drawing/2014/main" id="{F2FE1C14-A087-634D-8EF1-F69473E3E20C}"/>
              </a:ext>
            </a:extLst>
          </p:cNvPr>
          <p:cNvSpPr>
            <a:spLocks noGrp="1"/>
          </p:cNvSpPr>
          <p:nvPr>
            <p:ph idx="1"/>
          </p:nvPr>
        </p:nvSpPr>
        <p:spPr>
          <a:xfrm>
            <a:off x="628650" y="1100931"/>
            <a:ext cx="7886700" cy="4351338"/>
          </a:xfrm>
        </p:spPr>
        <p:txBody>
          <a:bodyPr/>
          <a:lstStyle/>
          <a:p>
            <a:pPr marL="0" indent="0" algn="ctr">
              <a:buNone/>
            </a:pPr>
            <a:r>
              <a:rPr lang="en-US" sz="1400" b="1" dirty="0">
                <a:solidFill>
                  <a:srgbClr val="AB1842"/>
                </a:solidFill>
                <a:latin typeface="Helvetica" pitchFamily="2" charset="0"/>
              </a:rPr>
              <a:t>Brain Imaging Data Structure (BIDS)</a:t>
            </a:r>
          </a:p>
          <a:p>
            <a:pPr marL="0" indent="0">
              <a:buNone/>
            </a:pPr>
            <a:endParaRPr lang="en-US" dirty="0"/>
          </a:p>
          <a:p>
            <a:pPr marL="0" indent="0">
              <a:buNone/>
            </a:pPr>
            <a:endParaRPr lang="en-US" dirty="0"/>
          </a:p>
          <a:p>
            <a:pPr marL="0" indent="0">
              <a:buNone/>
            </a:pPr>
            <a:endParaRPr lang="en-US" dirty="0"/>
          </a:p>
        </p:txBody>
      </p:sp>
      <p:sp>
        <p:nvSpPr>
          <p:cNvPr id="4" name="Rectangle 3">
            <a:extLst>
              <a:ext uri="{FF2B5EF4-FFF2-40B4-BE49-F238E27FC236}">
                <a16:creationId xmlns:a16="http://schemas.microsoft.com/office/drawing/2014/main" id="{46D6F2AD-FA8F-9A42-9651-9E92781FAA5B}"/>
              </a:ext>
            </a:extLst>
          </p:cNvPr>
          <p:cNvSpPr/>
          <p:nvPr/>
        </p:nvSpPr>
        <p:spPr>
          <a:xfrm>
            <a:off x="4797217" y="6322858"/>
            <a:ext cx="2802370" cy="276999"/>
          </a:xfrm>
          <a:prstGeom prst="rect">
            <a:avLst/>
          </a:prstGeom>
        </p:spPr>
        <p:txBody>
          <a:bodyPr wrap="none">
            <a:spAutoFit/>
          </a:bodyPr>
          <a:lstStyle/>
          <a:p>
            <a:r>
              <a:rPr lang="en-US" sz="1200" dirty="0">
                <a:latin typeface="Helvetica" pitchFamily="2" charset="0"/>
              </a:rPr>
              <a:t>https://</a:t>
            </a:r>
            <a:r>
              <a:rPr lang="en-US" sz="1200" dirty="0" err="1">
                <a:latin typeface="Helvetica" pitchFamily="2" charset="0"/>
              </a:rPr>
              <a:t>bids.neuroimaging.io</a:t>
            </a:r>
            <a:r>
              <a:rPr lang="en-US" sz="1200" dirty="0">
                <a:latin typeface="Helvetica" pitchFamily="2" charset="0"/>
              </a:rPr>
              <a:t>/</a:t>
            </a:r>
            <a:r>
              <a:rPr lang="en-US" sz="1200" dirty="0" err="1">
                <a:latin typeface="Helvetica" pitchFamily="2" charset="0"/>
              </a:rPr>
              <a:t>index.html</a:t>
            </a:r>
            <a:endParaRPr lang="en-US" sz="1200" dirty="0">
              <a:latin typeface="Helvetica" pitchFamily="2" charset="0"/>
            </a:endParaRPr>
          </a:p>
        </p:txBody>
      </p:sp>
      <p:pic>
        <p:nvPicPr>
          <p:cNvPr id="8" name="Picture 7" descr="Text&#10;&#10;Description automatically generated">
            <a:extLst>
              <a:ext uri="{FF2B5EF4-FFF2-40B4-BE49-F238E27FC236}">
                <a16:creationId xmlns:a16="http://schemas.microsoft.com/office/drawing/2014/main" id="{066657E5-0A6C-7E4E-993A-D4784D5086A5}"/>
              </a:ext>
            </a:extLst>
          </p:cNvPr>
          <p:cNvPicPr>
            <a:picLocks noChangeAspect="1"/>
          </p:cNvPicPr>
          <p:nvPr/>
        </p:nvPicPr>
        <p:blipFill>
          <a:blip r:embed="rId2"/>
          <a:stretch>
            <a:fillRect/>
          </a:stretch>
        </p:blipFill>
        <p:spPr>
          <a:xfrm>
            <a:off x="3881454" y="1567821"/>
            <a:ext cx="4633896" cy="4658810"/>
          </a:xfrm>
          <a:prstGeom prst="rect">
            <a:avLst/>
          </a:prstGeom>
        </p:spPr>
      </p:pic>
      <p:sp>
        <p:nvSpPr>
          <p:cNvPr id="9" name="Content Placeholder 5">
            <a:extLst>
              <a:ext uri="{FF2B5EF4-FFF2-40B4-BE49-F238E27FC236}">
                <a16:creationId xmlns:a16="http://schemas.microsoft.com/office/drawing/2014/main" id="{6D187D1B-F5B5-0941-AF87-BFB867A89E19}"/>
              </a:ext>
            </a:extLst>
          </p:cNvPr>
          <p:cNvSpPr txBox="1">
            <a:spLocks/>
          </p:cNvSpPr>
          <p:nvPr/>
        </p:nvSpPr>
        <p:spPr>
          <a:xfrm>
            <a:off x="374072" y="1690689"/>
            <a:ext cx="3273137" cy="303371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46050" indent="0">
              <a:lnSpc>
                <a:spcPct val="100000"/>
              </a:lnSpc>
              <a:spcBef>
                <a:spcPts val="0"/>
              </a:spcBef>
              <a:buSzPts val="1300"/>
              <a:buNone/>
            </a:pPr>
            <a:endParaRPr lang="en-GB" sz="1200" dirty="0">
              <a:latin typeface="Helvetica" pitchFamily="2" charset="0"/>
              <a:ea typeface="Cambria Math"/>
              <a:cs typeface="Cambria Math"/>
              <a:sym typeface="Cambria Math"/>
            </a:endParaRPr>
          </a:p>
          <a:p>
            <a:pPr marL="146050" indent="0" algn="ctr">
              <a:lnSpc>
                <a:spcPct val="150000"/>
              </a:lnSpc>
              <a:spcBef>
                <a:spcPts val="0"/>
              </a:spcBef>
              <a:buSzPts val="1300"/>
              <a:buNone/>
            </a:pPr>
            <a:r>
              <a:rPr lang="en-GB" sz="1400" b="1" dirty="0">
                <a:solidFill>
                  <a:srgbClr val="AB1842"/>
                </a:solidFill>
                <a:latin typeface="Helvetica" pitchFamily="2" charset="0"/>
                <a:ea typeface="Cambria Math"/>
                <a:cs typeface="Cambria Math"/>
                <a:sym typeface="Cambria Math"/>
              </a:rPr>
              <a:t>Why does the neuroimaging community use BIDS?</a:t>
            </a:r>
          </a:p>
          <a:p>
            <a:pPr marL="146050" indent="0" algn="just">
              <a:lnSpc>
                <a:spcPct val="100000"/>
              </a:lnSpc>
              <a:spcBef>
                <a:spcPts val="0"/>
              </a:spcBef>
              <a:buSzPts val="1300"/>
              <a:buNone/>
            </a:pPr>
            <a:endParaRPr lang="en-GB" sz="1200" dirty="0">
              <a:latin typeface="Helvetica" pitchFamily="2" charset="0"/>
              <a:ea typeface="Cambria Math"/>
              <a:cs typeface="Cambria Math"/>
              <a:sym typeface="Cambria Math"/>
            </a:endParaRPr>
          </a:p>
          <a:p>
            <a:pPr marL="146050" indent="0" algn="just">
              <a:lnSpc>
                <a:spcPct val="100000"/>
              </a:lnSpc>
              <a:spcBef>
                <a:spcPts val="0"/>
              </a:spcBef>
              <a:buSzPts val="1300"/>
              <a:buNone/>
            </a:pPr>
            <a:endParaRPr lang="en-GB" sz="1200" dirty="0">
              <a:latin typeface="Helvetica" pitchFamily="2" charset="0"/>
              <a:ea typeface="Cambria Math"/>
              <a:cs typeface="Cambria Math"/>
              <a:sym typeface="Cambria Math"/>
            </a:endParaRPr>
          </a:p>
          <a:p>
            <a:pPr marL="146050" indent="0" algn="just">
              <a:lnSpc>
                <a:spcPct val="100000"/>
              </a:lnSpc>
              <a:spcBef>
                <a:spcPts val="0"/>
              </a:spcBef>
              <a:buSzPts val="1300"/>
              <a:buNone/>
            </a:pPr>
            <a:r>
              <a:rPr lang="en-GB" sz="1200" dirty="0">
                <a:latin typeface="Helvetica" pitchFamily="2" charset="0"/>
                <a:ea typeface="Cambria Math"/>
                <a:cs typeface="Cambria Math"/>
                <a:sym typeface="Cambria Math"/>
              </a:rPr>
              <a:t>It is a lot easier for other researchers to work on your data.</a:t>
            </a:r>
          </a:p>
          <a:p>
            <a:pPr marL="146050" indent="0" algn="just">
              <a:lnSpc>
                <a:spcPct val="150000"/>
              </a:lnSpc>
              <a:spcBef>
                <a:spcPts val="0"/>
              </a:spcBef>
              <a:buSzPts val="1300"/>
              <a:buNone/>
            </a:pPr>
            <a:endParaRPr lang="en-GB" sz="1200" dirty="0">
              <a:latin typeface="Helvetica" pitchFamily="2" charset="0"/>
              <a:ea typeface="Cambria Math"/>
              <a:cs typeface="Cambria Math"/>
              <a:sym typeface="Cambria Math"/>
            </a:endParaRPr>
          </a:p>
          <a:p>
            <a:pPr marL="146050" indent="0" algn="just">
              <a:lnSpc>
                <a:spcPct val="100000"/>
              </a:lnSpc>
              <a:spcBef>
                <a:spcPts val="0"/>
              </a:spcBef>
              <a:buSzPts val="1300"/>
              <a:buNone/>
            </a:pPr>
            <a:r>
              <a:rPr lang="en-GB" sz="1200" dirty="0">
                <a:latin typeface="Helvetica" pitchFamily="2" charset="0"/>
                <a:ea typeface="Cambria Math"/>
                <a:cs typeface="Cambria Math"/>
                <a:sym typeface="Cambria Math"/>
              </a:rPr>
              <a:t>A growing number of data analysis software packages use the BIDS format as input.</a:t>
            </a:r>
          </a:p>
          <a:p>
            <a:pPr marL="146050" indent="0" algn="just">
              <a:lnSpc>
                <a:spcPct val="150000"/>
              </a:lnSpc>
              <a:spcBef>
                <a:spcPts val="0"/>
              </a:spcBef>
              <a:buSzPts val="1300"/>
              <a:buNone/>
            </a:pPr>
            <a:endParaRPr lang="en-GB" sz="1200" dirty="0">
              <a:latin typeface="Helvetica" pitchFamily="2" charset="0"/>
              <a:ea typeface="Cambria Math"/>
              <a:cs typeface="Cambria Math"/>
              <a:sym typeface="Cambria Math"/>
            </a:endParaRPr>
          </a:p>
          <a:p>
            <a:pPr marL="146050" indent="0" algn="just">
              <a:lnSpc>
                <a:spcPct val="100000"/>
              </a:lnSpc>
              <a:spcBef>
                <a:spcPts val="0"/>
              </a:spcBef>
              <a:buSzPts val="1300"/>
              <a:buNone/>
            </a:pPr>
            <a:r>
              <a:rPr lang="en-GB" sz="1200" dirty="0">
                <a:latin typeface="Helvetica" pitchFamily="2" charset="0"/>
                <a:ea typeface="Cambria Math"/>
                <a:cs typeface="Cambria Math"/>
                <a:sym typeface="Cambria Math"/>
              </a:rPr>
              <a:t>Hosting platforms of Open Access datasets are increasingly organised in BIDS format (e.g., OpenNeuro, LORIS, COINS, XNAT).</a:t>
            </a:r>
            <a:endParaRPr lang="en-US" sz="1200" dirty="0">
              <a:latin typeface="Helvetica" pitchFamily="2" charset="0"/>
            </a:endParaRPr>
          </a:p>
          <a:p>
            <a:pPr marL="0" indent="0">
              <a:lnSpc>
                <a:spcPct val="100000"/>
              </a:lnSpc>
              <a:buNone/>
            </a:pPr>
            <a:endParaRPr lang="en-US" sz="1200" dirty="0">
              <a:latin typeface="Helvetica" pitchFamily="2" charset="0"/>
            </a:endParaRPr>
          </a:p>
        </p:txBody>
      </p:sp>
    </p:spTree>
    <p:extLst>
      <p:ext uri="{BB962C8B-B14F-4D97-AF65-F5344CB8AC3E}">
        <p14:creationId xmlns:p14="http://schemas.microsoft.com/office/powerpoint/2010/main" val="274814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46059D-2322-214D-8DA5-913FF90EF0C1}"/>
              </a:ext>
            </a:extLst>
          </p:cNvPr>
          <p:cNvSpPr>
            <a:spLocks noGrp="1"/>
          </p:cNvSpPr>
          <p:nvPr>
            <p:ph type="title"/>
          </p:nvPr>
        </p:nvSpPr>
        <p:spPr/>
        <p:txBody>
          <a:bodyPr>
            <a:normAutofit/>
          </a:bodyPr>
          <a:lstStyle/>
          <a:p>
            <a:endParaRPr lang="en-US" sz="2400" dirty="0">
              <a:latin typeface="Helvetica" pitchFamily="2" charset="0"/>
            </a:endParaRPr>
          </a:p>
        </p:txBody>
      </p:sp>
      <p:sp>
        <p:nvSpPr>
          <p:cNvPr id="3" name="Content Placeholder 2">
            <a:extLst>
              <a:ext uri="{FF2B5EF4-FFF2-40B4-BE49-F238E27FC236}">
                <a16:creationId xmlns:a16="http://schemas.microsoft.com/office/drawing/2014/main" id="{F2FE1C14-A087-634D-8EF1-F69473E3E20C}"/>
              </a:ext>
            </a:extLst>
          </p:cNvPr>
          <p:cNvSpPr>
            <a:spLocks noGrp="1"/>
          </p:cNvSpPr>
          <p:nvPr>
            <p:ph idx="1"/>
          </p:nvPr>
        </p:nvSpPr>
        <p:spPr>
          <a:xfrm>
            <a:off x="628650" y="1100931"/>
            <a:ext cx="7886700" cy="4351338"/>
          </a:xfrm>
        </p:spPr>
        <p:txBody>
          <a:bodyPr/>
          <a:lstStyle/>
          <a:p>
            <a:pPr marL="0" indent="0" algn="ctr">
              <a:buNone/>
            </a:pPr>
            <a:r>
              <a:rPr lang="en-US" sz="1400" b="1" dirty="0">
                <a:solidFill>
                  <a:srgbClr val="AB1842"/>
                </a:solidFill>
                <a:latin typeface="Helvetica" pitchFamily="2" charset="0"/>
              </a:rPr>
              <a:t>Brain Imaging Data Structure (BIDS)</a:t>
            </a:r>
          </a:p>
          <a:p>
            <a:pPr marL="0" indent="0">
              <a:buNone/>
            </a:pPr>
            <a:endParaRPr lang="en-US" dirty="0"/>
          </a:p>
          <a:p>
            <a:pPr marL="0" indent="0">
              <a:buNone/>
            </a:pPr>
            <a:endParaRPr lang="en-US" dirty="0"/>
          </a:p>
          <a:p>
            <a:pPr marL="0" indent="0">
              <a:buNone/>
            </a:pPr>
            <a:endParaRPr lang="en-US" dirty="0"/>
          </a:p>
        </p:txBody>
      </p:sp>
      <p:pic>
        <p:nvPicPr>
          <p:cNvPr id="5" name="Picture 4" descr="Text&#10;&#10;Description automatically generated">
            <a:extLst>
              <a:ext uri="{FF2B5EF4-FFF2-40B4-BE49-F238E27FC236}">
                <a16:creationId xmlns:a16="http://schemas.microsoft.com/office/drawing/2014/main" id="{AA0EE034-1542-FA47-9945-A7A7B6BDB4B9}"/>
              </a:ext>
            </a:extLst>
          </p:cNvPr>
          <p:cNvPicPr>
            <a:picLocks noChangeAspect="1"/>
          </p:cNvPicPr>
          <p:nvPr/>
        </p:nvPicPr>
        <p:blipFill>
          <a:blip r:embed="rId2"/>
          <a:stretch>
            <a:fillRect/>
          </a:stretch>
        </p:blipFill>
        <p:spPr>
          <a:xfrm>
            <a:off x="1569111" y="1926584"/>
            <a:ext cx="6005777" cy="3289789"/>
          </a:xfrm>
          <a:prstGeom prst="rect">
            <a:avLst/>
          </a:prstGeom>
        </p:spPr>
      </p:pic>
      <p:sp>
        <p:nvSpPr>
          <p:cNvPr id="6" name="Text Placeholder 2">
            <a:extLst>
              <a:ext uri="{FF2B5EF4-FFF2-40B4-BE49-F238E27FC236}">
                <a16:creationId xmlns:a16="http://schemas.microsoft.com/office/drawing/2014/main" id="{23E141AE-302D-DA4D-B29C-2EA77CEB6F1D}"/>
              </a:ext>
            </a:extLst>
          </p:cNvPr>
          <p:cNvSpPr txBox="1">
            <a:spLocks/>
          </p:cNvSpPr>
          <p:nvPr/>
        </p:nvSpPr>
        <p:spPr>
          <a:xfrm>
            <a:off x="2296921" y="5538618"/>
            <a:ext cx="4550155" cy="436902"/>
          </a:xfrm>
          <a:prstGeom prst="rect">
            <a:avLst/>
          </a:prstGeom>
        </p:spPr>
        <p:txBody>
          <a:bodyPr vert="horz" lIns="0" tIns="0" rIns="0" bIns="0" rtlCol="0">
            <a:noAutofit/>
          </a:bodyPr>
          <a:lstStyle>
            <a:lvl1pPr marL="0" indent="0" algn="l" defTabSz="914400" rtl="0" eaLnBrk="1" latinLnBrk="0" hangingPunct="1">
              <a:spcBef>
                <a:spcPts val="1417"/>
              </a:spcBef>
              <a:buFont typeface="Arial" pitchFamily="34" charset="0"/>
              <a:buNone/>
              <a:defRPr sz="2000" b="1" kern="1200">
                <a:solidFill>
                  <a:schemeClr val="tx1"/>
                </a:solidFill>
                <a:latin typeface="+mn-lt"/>
                <a:ea typeface="+mn-ea"/>
                <a:cs typeface="+mn-cs"/>
              </a:defRPr>
            </a:lvl1pPr>
            <a:lvl2pPr marL="317500" indent="-317500" algn="l" defTabSz="914400" rtl="0" eaLnBrk="1" latinLnBrk="0" hangingPunct="1">
              <a:spcBef>
                <a:spcPts val="1134"/>
              </a:spcBef>
              <a:buClr>
                <a:schemeClr val="tx2"/>
              </a:buClr>
              <a:buFont typeface="Arial" pitchFamily="34" charset="0"/>
              <a:buChar char="–"/>
              <a:defRPr sz="2000" kern="1200">
                <a:solidFill>
                  <a:schemeClr val="tx1"/>
                </a:solidFill>
                <a:latin typeface="+mn-lt"/>
                <a:ea typeface="+mn-ea"/>
                <a:cs typeface="+mn-cs"/>
              </a:defRPr>
            </a:lvl2pPr>
            <a:lvl3pPr marL="568325" indent="-222250" algn="l" defTabSz="914400" rtl="0" eaLnBrk="1" latinLnBrk="0" hangingPunct="1">
              <a:spcBef>
                <a:spcPts val="1134"/>
              </a:spcBef>
              <a:buClr>
                <a:schemeClr val="tx2"/>
              </a:buClr>
              <a:buFont typeface="Arial" pitchFamily="34" charset="0"/>
              <a:buChar char="•"/>
              <a:defRPr sz="2000" kern="1200">
                <a:solidFill>
                  <a:schemeClr val="tx1"/>
                </a:solidFill>
                <a:latin typeface="+mn-lt"/>
                <a:ea typeface="+mn-ea"/>
                <a:cs typeface="+mn-cs"/>
              </a:defRPr>
            </a:lvl3pPr>
            <a:lvl4pPr marL="784225" indent="-201613" algn="l" defTabSz="914400" rtl="0" eaLnBrk="1" latinLnBrk="0" hangingPunct="1">
              <a:spcBef>
                <a:spcPts val="1134"/>
              </a:spcBef>
              <a:buClr>
                <a:schemeClr val="tx2"/>
              </a:buClr>
              <a:buFont typeface="Minion Pro" pitchFamily="18" charset="0"/>
              <a:buChar char="‒"/>
              <a:defRPr sz="2000" kern="1200">
                <a:solidFill>
                  <a:schemeClr val="tx1"/>
                </a:solidFill>
                <a:latin typeface="+mn-lt"/>
                <a:ea typeface="+mn-ea"/>
                <a:cs typeface="+mn-cs"/>
              </a:defRPr>
            </a:lvl4pPr>
            <a:lvl5pPr marL="1000125" indent="-185738" algn="l" defTabSz="914400" rtl="0" eaLnBrk="1" latinLnBrk="0" hangingPunct="1">
              <a:spcBef>
                <a:spcPts val="1134"/>
              </a:spcBef>
              <a:buClr>
                <a:schemeClr val="tx2"/>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spcBef>
                <a:spcPts val="0"/>
              </a:spcBef>
            </a:pPr>
            <a:r>
              <a:rPr lang="en-GB" sz="1200" b="0" dirty="0">
                <a:latin typeface="Helvetica" pitchFamily="2" charset="0"/>
                <a:cs typeface="Arial" panose="020B0604020202020204" pitchFamily="34" charset="0"/>
              </a:rPr>
              <a:t>e.g., extracting resting-state fMRI timeseries</a:t>
            </a:r>
          </a:p>
        </p:txBody>
      </p:sp>
    </p:spTree>
    <p:extLst>
      <p:ext uri="{BB962C8B-B14F-4D97-AF65-F5344CB8AC3E}">
        <p14:creationId xmlns:p14="http://schemas.microsoft.com/office/powerpoint/2010/main" val="19014776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46059D-2322-214D-8DA5-913FF90EF0C1}"/>
              </a:ext>
            </a:extLst>
          </p:cNvPr>
          <p:cNvSpPr>
            <a:spLocks noGrp="1"/>
          </p:cNvSpPr>
          <p:nvPr>
            <p:ph type="title"/>
          </p:nvPr>
        </p:nvSpPr>
        <p:spPr/>
        <p:txBody>
          <a:bodyPr>
            <a:normAutofit/>
          </a:bodyPr>
          <a:lstStyle/>
          <a:p>
            <a:endParaRPr lang="en-US" sz="2400" dirty="0">
              <a:latin typeface="Helvetica" pitchFamily="2" charset="0"/>
            </a:endParaRPr>
          </a:p>
        </p:txBody>
      </p:sp>
      <p:sp>
        <p:nvSpPr>
          <p:cNvPr id="3" name="Content Placeholder 2">
            <a:extLst>
              <a:ext uri="{FF2B5EF4-FFF2-40B4-BE49-F238E27FC236}">
                <a16:creationId xmlns:a16="http://schemas.microsoft.com/office/drawing/2014/main" id="{F2FE1C14-A087-634D-8EF1-F69473E3E20C}"/>
              </a:ext>
            </a:extLst>
          </p:cNvPr>
          <p:cNvSpPr>
            <a:spLocks noGrp="1"/>
          </p:cNvSpPr>
          <p:nvPr>
            <p:ph idx="1"/>
          </p:nvPr>
        </p:nvSpPr>
        <p:spPr>
          <a:xfrm>
            <a:off x="628650" y="1100931"/>
            <a:ext cx="7886700" cy="4351338"/>
          </a:xfrm>
        </p:spPr>
        <p:txBody>
          <a:bodyPr/>
          <a:lstStyle/>
          <a:p>
            <a:pPr marL="0" indent="0" algn="ctr">
              <a:buNone/>
            </a:pPr>
            <a:r>
              <a:rPr lang="en-US" sz="1400" b="1" dirty="0">
                <a:solidFill>
                  <a:srgbClr val="AB1842"/>
                </a:solidFill>
                <a:latin typeface="Helvetica" pitchFamily="2" charset="0"/>
              </a:rPr>
              <a:t>Preprocessing Pipelines</a:t>
            </a:r>
          </a:p>
          <a:p>
            <a:pPr marL="0" indent="0" algn="ctr">
              <a:buNone/>
            </a:pPr>
            <a:r>
              <a:rPr lang="en-US" sz="1400" b="1" dirty="0">
                <a:solidFill>
                  <a:srgbClr val="AB1842"/>
                </a:solidFill>
                <a:latin typeface="Helvetica" pitchFamily="2" charset="0"/>
              </a:rPr>
              <a:t>fMRIPrep, NiPreps, C-PAC</a:t>
            </a:r>
          </a:p>
          <a:p>
            <a:pPr marL="0" indent="0">
              <a:buNone/>
            </a:pPr>
            <a:endParaRPr lang="en-US" dirty="0"/>
          </a:p>
          <a:p>
            <a:pPr marL="0" indent="0">
              <a:buNone/>
            </a:pPr>
            <a:endParaRPr lang="en-US" dirty="0"/>
          </a:p>
          <a:p>
            <a:pPr marL="0" indent="0">
              <a:buNone/>
            </a:pPr>
            <a:endParaRPr lang="en-US" dirty="0"/>
          </a:p>
        </p:txBody>
      </p:sp>
      <p:pic>
        <p:nvPicPr>
          <p:cNvPr id="5" name="Picture 4" descr="Timeline&#10;&#10;Description automatically generated">
            <a:extLst>
              <a:ext uri="{FF2B5EF4-FFF2-40B4-BE49-F238E27FC236}">
                <a16:creationId xmlns:a16="http://schemas.microsoft.com/office/drawing/2014/main" id="{80328417-408A-2143-AB11-36957C22CE61}"/>
              </a:ext>
            </a:extLst>
          </p:cNvPr>
          <p:cNvPicPr>
            <a:picLocks noChangeAspect="1"/>
          </p:cNvPicPr>
          <p:nvPr/>
        </p:nvPicPr>
        <p:blipFill>
          <a:blip r:embed="rId2"/>
          <a:stretch>
            <a:fillRect/>
          </a:stretch>
        </p:blipFill>
        <p:spPr>
          <a:xfrm>
            <a:off x="628651" y="1836413"/>
            <a:ext cx="7886700" cy="3639005"/>
          </a:xfrm>
          <a:prstGeom prst="rect">
            <a:avLst/>
          </a:prstGeom>
        </p:spPr>
      </p:pic>
      <p:sp>
        <p:nvSpPr>
          <p:cNvPr id="7" name="Text Placeholder 2">
            <a:extLst>
              <a:ext uri="{FF2B5EF4-FFF2-40B4-BE49-F238E27FC236}">
                <a16:creationId xmlns:a16="http://schemas.microsoft.com/office/drawing/2014/main" id="{9C70275A-4BC3-5249-A0DB-BE9B0BA5139B}"/>
              </a:ext>
            </a:extLst>
          </p:cNvPr>
          <p:cNvSpPr txBox="1">
            <a:spLocks/>
          </p:cNvSpPr>
          <p:nvPr/>
        </p:nvSpPr>
        <p:spPr>
          <a:xfrm>
            <a:off x="628650" y="5621142"/>
            <a:ext cx="7886700" cy="436902"/>
          </a:xfrm>
          <a:prstGeom prst="rect">
            <a:avLst/>
          </a:prstGeom>
        </p:spPr>
        <p:txBody>
          <a:bodyPr vert="horz" lIns="0" tIns="0" rIns="0" bIns="0" rtlCol="0">
            <a:noAutofit/>
          </a:bodyPr>
          <a:lstStyle>
            <a:lvl1pPr marL="0" indent="0" algn="l" defTabSz="914400" rtl="0" eaLnBrk="1" latinLnBrk="0" hangingPunct="1">
              <a:spcBef>
                <a:spcPts val="1417"/>
              </a:spcBef>
              <a:buFont typeface="Arial" pitchFamily="34" charset="0"/>
              <a:buNone/>
              <a:defRPr sz="2000" b="1" kern="1200">
                <a:solidFill>
                  <a:schemeClr val="tx1"/>
                </a:solidFill>
                <a:latin typeface="+mn-lt"/>
                <a:ea typeface="+mn-ea"/>
                <a:cs typeface="+mn-cs"/>
              </a:defRPr>
            </a:lvl1pPr>
            <a:lvl2pPr marL="317500" indent="-317500" algn="l" defTabSz="914400" rtl="0" eaLnBrk="1" latinLnBrk="0" hangingPunct="1">
              <a:spcBef>
                <a:spcPts val="1134"/>
              </a:spcBef>
              <a:buClr>
                <a:schemeClr val="tx2"/>
              </a:buClr>
              <a:buFont typeface="Arial" pitchFamily="34" charset="0"/>
              <a:buChar char="–"/>
              <a:defRPr sz="2000" kern="1200">
                <a:solidFill>
                  <a:schemeClr val="tx1"/>
                </a:solidFill>
                <a:latin typeface="+mn-lt"/>
                <a:ea typeface="+mn-ea"/>
                <a:cs typeface="+mn-cs"/>
              </a:defRPr>
            </a:lvl2pPr>
            <a:lvl3pPr marL="568325" indent="-222250" algn="l" defTabSz="914400" rtl="0" eaLnBrk="1" latinLnBrk="0" hangingPunct="1">
              <a:spcBef>
                <a:spcPts val="1134"/>
              </a:spcBef>
              <a:buClr>
                <a:schemeClr val="tx2"/>
              </a:buClr>
              <a:buFont typeface="Arial" pitchFamily="34" charset="0"/>
              <a:buChar char="•"/>
              <a:defRPr sz="2000" kern="1200">
                <a:solidFill>
                  <a:schemeClr val="tx1"/>
                </a:solidFill>
                <a:latin typeface="+mn-lt"/>
                <a:ea typeface="+mn-ea"/>
                <a:cs typeface="+mn-cs"/>
              </a:defRPr>
            </a:lvl3pPr>
            <a:lvl4pPr marL="784225" indent="-201613" algn="l" defTabSz="914400" rtl="0" eaLnBrk="1" latinLnBrk="0" hangingPunct="1">
              <a:spcBef>
                <a:spcPts val="1134"/>
              </a:spcBef>
              <a:buClr>
                <a:schemeClr val="tx2"/>
              </a:buClr>
              <a:buFont typeface="Minion Pro" pitchFamily="18" charset="0"/>
              <a:buChar char="‒"/>
              <a:defRPr sz="2000" kern="1200">
                <a:solidFill>
                  <a:schemeClr val="tx1"/>
                </a:solidFill>
                <a:latin typeface="+mn-lt"/>
                <a:ea typeface="+mn-ea"/>
                <a:cs typeface="+mn-cs"/>
              </a:defRPr>
            </a:lvl4pPr>
            <a:lvl5pPr marL="1000125" indent="-185738" algn="l" defTabSz="914400" rtl="0" eaLnBrk="1" latinLnBrk="0" hangingPunct="1">
              <a:spcBef>
                <a:spcPts val="1134"/>
              </a:spcBef>
              <a:buClr>
                <a:schemeClr val="tx2"/>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spcBef>
                <a:spcPts val="0"/>
              </a:spcBef>
            </a:pPr>
            <a:r>
              <a:rPr lang="en-GB" sz="1200" b="0" dirty="0">
                <a:latin typeface="Helvetica" pitchFamily="2" charset="0"/>
              </a:rPr>
              <a:t>fMRIPrep</a:t>
            </a:r>
            <a:r>
              <a:rPr lang="en-GB" sz="1200" b="0" dirty="0">
                <a:latin typeface="Helvetica" pitchFamily="2" charset="0"/>
                <a:cs typeface="Arial" panose="020B0604020202020204" pitchFamily="34" charset="0"/>
              </a:rPr>
              <a:t> offers a minimal preprocessing pipeline for resting-state and task-based fMRI</a:t>
            </a:r>
            <a:r>
              <a:rPr lang="en-GB" sz="1200" b="0" dirty="0">
                <a:latin typeface="Helvetica" pitchFamily="2" charset="0"/>
              </a:rPr>
              <a:t>. It is easily accessible and robust to variations in scan acquisition protocols and requires minimal user input </a:t>
            </a:r>
            <a:r>
              <a:rPr lang="en-GB" sz="1200" b="0" dirty="0">
                <a:latin typeface="Helvetica" pitchFamily="2" charset="0"/>
                <a:cs typeface="Arial" panose="020B0604020202020204" pitchFamily="34" charset="0"/>
              </a:rPr>
              <a:t>(https://</a:t>
            </a:r>
            <a:r>
              <a:rPr lang="en-GB" sz="1200" b="0" dirty="0" err="1">
                <a:latin typeface="Helvetica" pitchFamily="2" charset="0"/>
                <a:cs typeface="Arial" panose="020B0604020202020204" pitchFamily="34" charset="0"/>
              </a:rPr>
              <a:t>fmriprep.org</a:t>
            </a:r>
            <a:r>
              <a:rPr lang="en-GB" sz="1200" b="0" dirty="0">
                <a:latin typeface="Helvetica" pitchFamily="2" charset="0"/>
                <a:cs typeface="Arial" panose="020B0604020202020204" pitchFamily="34" charset="0"/>
              </a:rPr>
              <a:t>/</a:t>
            </a:r>
            <a:r>
              <a:rPr lang="en-GB" sz="1200" b="0" dirty="0" err="1">
                <a:latin typeface="Helvetica" pitchFamily="2" charset="0"/>
                <a:cs typeface="Arial" panose="020B0604020202020204" pitchFamily="34" charset="0"/>
              </a:rPr>
              <a:t>en</a:t>
            </a:r>
            <a:r>
              <a:rPr lang="en-GB" sz="1200" b="0" dirty="0">
                <a:latin typeface="Helvetica" pitchFamily="2" charset="0"/>
                <a:cs typeface="Arial" panose="020B0604020202020204" pitchFamily="34" charset="0"/>
              </a:rPr>
              <a:t>/stable/).</a:t>
            </a:r>
          </a:p>
        </p:txBody>
      </p:sp>
    </p:spTree>
    <p:extLst>
      <p:ext uri="{BB962C8B-B14F-4D97-AF65-F5344CB8AC3E}">
        <p14:creationId xmlns:p14="http://schemas.microsoft.com/office/powerpoint/2010/main" val="16150044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46059D-2322-214D-8DA5-913FF90EF0C1}"/>
              </a:ext>
            </a:extLst>
          </p:cNvPr>
          <p:cNvSpPr>
            <a:spLocks noGrp="1"/>
          </p:cNvSpPr>
          <p:nvPr>
            <p:ph type="title"/>
          </p:nvPr>
        </p:nvSpPr>
        <p:spPr/>
        <p:txBody>
          <a:bodyPr>
            <a:normAutofit/>
          </a:bodyPr>
          <a:lstStyle/>
          <a:p>
            <a:endParaRPr lang="en-US" sz="2400" dirty="0">
              <a:latin typeface="Helvetica" pitchFamily="2" charset="0"/>
            </a:endParaRPr>
          </a:p>
        </p:txBody>
      </p:sp>
      <p:sp>
        <p:nvSpPr>
          <p:cNvPr id="3" name="Content Placeholder 2">
            <a:extLst>
              <a:ext uri="{FF2B5EF4-FFF2-40B4-BE49-F238E27FC236}">
                <a16:creationId xmlns:a16="http://schemas.microsoft.com/office/drawing/2014/main" id="{F2FE1C14-A087-634D-8EF1-F69473E3E20C}"/>
              </a:ext>
            </a:extLst>
          </p:cNvPr>
          <p:cNvSpPr>
            <a:spLocks noGrp="1"/>
          </p:cNvSpPr>
          <p:nvPr>
            <p:ph idx="1"/>
          </p:nvPr>
        </p:nvSpPr>
        <p:spPr>
          <a:xfrm>
            <a:off x="628650" y="475898"/>
            <a:ext cx="7886700" cy="4351338"/>
          </a:xfrm>
        </p:spPr>
        <p:txBody>
          <a:bodyPr/>
          <a:lstStyle/>
          <a:p>
            <a:pPr marL="0" indent="0" algn="ctr">
              <a:buNone/>
            </a:pPr>
            <a:r>
              <a:rPr lang="en-US" sz="1400" b="1" dirty="0">
                <a:solidFill>
                  <a:srgbClr val="AB1842"/>
                </a:solidFill>
                <a:latin typeface="Helvetica" pitchFamily="2" charset="0"/>
              </a:rPr>
              <a:t>Preprocessing Pipelines</a:t>
            </a:r>
          </a:p>
          <a:p>
            <a:pPr marL="0" indent="0" algn="ctr">
              <a:buNone/>
            </a:pPr>
            <a:r>
              <a:rPr lang="en-US" sz="1400" b="1" dirty="0">
                <a:solidFill>
                  <a:srgbClr val="AB1842"/>
                </a:solidFill>
                <a:latin typeface="Helvetica" pitchFamily="2" charset="0"/>
              </a:rPr>
              <a:t>fMRIPrep, NiPreps, C-PAC</a:t>
            </a:r>
          </a:p>
          <a:p>
            <a:pPr marL="0" indent="0">
              <a:buNone/>
            </a:pPr>
            <a:endParaRPr lang="en-US" dirty="0"/>
          </a:p>
          <a:p>
            <a:pPr marL="0" indent="0">
              <a:buNone/>
            </a:pPr>
            <a:endParaRPr lang="en-US" dirty="0"/>
          </a:p>
          <a:p>
            <a:pPr marL="0" indent="0">
              <a:buNone/>
            </a:pPr>
            <a:endParaRPr lang="en-US" dirty="0"/>
          </a:p>
        </p:txBody>
      </p:sp>
      <p:pic>
        <p:nvPicPr>
          <p:cNvPr id="5" name="Picture 4" descr="Diagram, map&#10;&#10;Description automatically generated with medium confidence">
            <a:extLst>
              <a:ext uri="{FF2B5EF4-FFF2-40B4-BE49-F238E27FC236}">
                <a16:creationId xmlns:a16="http://schemas.microsoft.com/office/drawing/2014/main" id="{629954F5-6BE5-F64D-91B9-87BD95AC343C}"/>
              </a:ext>
            </a:extLst>
          </p:cNvPr>
          <p:cNvPicPr>
            <a:picLocks noChangeAspect="1"/>
          </p:cNvPicPr>
          <p:nvPr/>
        </p:nvPicPr>
        <p:blipFill>
          <a:blip r:embed="rId2"/>
          <a:stretch>
            <a:fillRect/>
          </a:stretch>
        </p:blipFill>
        <p:spPr>
          <a:xfrm>
            <a:off x="1639473" y="1243132"/>
            <a:ext cx="6034542" cy="4748037"/>
          </a:xfrm>
          <a:prstGeom prst="rect">
            <a:avLst/>
          </a:prstGeom>
        </p:spPr>
      </p:pic>
      <p:sp>
        <p:nvSpPr>
          <p:cNvPr id="8" name="Text Placeholder 2">
            <a:extLst>
              <a:ext uri="{FF2B5EF4-FFF2-40B4-BE49-F238E27FC236}">
                <a16:creationId xmlns:a16="http://schemas.microsoft.com/office/drawing/2014/main" id="{6F5A2E16-3D1E-964A-BA86-A582B08197A1}"/>
              </a:ext>
            </a:extLst>
          </p:cNvPr>
          <p:cNvSpPr txBox="1">
            <a:spLocks/>
          </p:cNvSpPr>
          <p:nvPr/>
        </p:nvSpPr>
        <p:spPr>
          <a:xfrm>
            <a:off x="628650" y="6094201"/>
            <a:ext cx="7886700" cy="436902"/>
          </a:xfrm>
          <a:prstGeom prst="rect">
            <a:avLst/>
          </a:prstGeom>
        </p:spPr>
        <p:txBody>
          <a:bodyPr vert="horz" lIns="0" tIns="0" rIns="0" bIns="0" rtlCol="0">
            <a:noAutofit/>
          </a:bodyPr>
          <a:lstStyle>
            <a:lvl1pPr marL="0" indent="0" algn="l" defTabSz="914400" rtl="0" eaLnBrk="1" latinLnBrk="0" hangingPunct="1">
              <a:spcBef>
                <a:spcPts val="1417"/>
              </a:spcBef>
              <a:buFont typeface="Arial" pitchFamily="34" charset="0"/>
              <a:buNone/>
              <a:defRPr sz="2000" b="1" kern="1200">
                <a:solidFill>
                  <a:schemeClr val="tx1"/>
                </a:solidFill>
                <a:latin typeface="+mn-lt"/>
                <a:ea typeface="+mn-ea"/>
                <a:cs typeface="+mn-cs"/>
              </a:defRPr>
            </a:lvl1pPr>
            <a:lvl2pPr marL="317500" indent="-317500" algn="l" defTabSz="914400" rtl="0" eaLnBrk="1" latinLnBrk="0" hangingPunct="1">
              <a:spcBef>
                <a:spcPts val="1134"/>
              </a:spcBef>
              <a:buClr>
                <a:schemeClr val="tx2"/>
              </a:buClr>
              <a:buFont typeface="Arial" pitchFamily="34" charset="0"/>
              <a:buChar char="–"/>
              <a:defRPr sz="2000" kern="1200">
                <a:solidFill>
                  <a:schemeClr val="tx1"/>
                </a:solidFill>
                <a:latin typeface="+mn-lt"/>
                <a:ea typeface="+mn-ea"/>
                <a:cs typeface="+mn-cs"/>
              </a:defRPr>
            </a:lvl2pPr>
            <a:lvl3pPr marL="568325" indent="-222250" algn="l" defTabSz="914400" rtl="0" eaLnBrk="1" latinLnBrk="0" hangingPunct="1">
              <a:spcBef>
                <a:spcPts val="1134"/>
              </a:spcBef>
              <a:buClr>
                <a:schemeClr val="tx2"/>
              </a:buClr>
              <a:buFont typeface="Arial" pitchFamily="34" charset="0"/>
              <a:buChar char="•"/>
              <a:defRPr sz="2000" kern="1200">
                <a:solidFill>
                  <a:schemeClr val="tx1"/>
                </a:solidFill>
                <a:latin typeface="+mn-lt"/>
                <a:ea typeface="+mn-ea"/>
                <a:cs typeface="+mn-cs"/>
              </a:defRPr>
            </a:lvl3pPr>
            <a:lvl4pPr marL="784225" indent="-201613" algn="l" defTabSz="914400" rtl="0" eaLnBrk="1" latinLnBrk="0" hangingPunct="1">
              <a:spcBef>
                <a:spcPts val="1134"/>
              </a:spcBef>
              <a:buClr>
                <a:schemeClr val="tx2"/>
              </a:buClr>
              <a:buFont typeface="Minion Pro" pitchFamily="18" charset="0"/>
              <a:buChar char="‒"/>
              <a:defRPr sz="2000" kern="1200">
                <a:solidFill>
                  <a:schemeClr val="tx1"/>
                </a:solidFill>
                <a:latin typeface="+mn-lt"/>
                <a:ea typeface="+mn-ea"/>
                <a:cs typeface="+mn-cs"/>
              </a:defRPr>
            </a:lvl4pPr>
            <a:lvl5pPr marL="1000125" indent="-185738" algn="l" defTabSz="914400" rtl="0" eaLnBrk="1" latinLnBrk="0" hangingPunct="1">
              <a:spcBef>
                <a:spcPts val="1134"/>
              </a:spcBef>
              <a:buClr>
                <a:schemeClr val="tx2"/>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spcBef>
                <a:spcPts val="0"/>
              </a:spcBef>
            </a:pPr>
            <a:r>
              <a:rPr lang="en-GB" sz="1200" b="0" dirty="0" err="1">
                <a:latin typeface="Helvetica" pitchFamily="2" charset="0"/>
              </a:rPr>
              <a:t>NiPreps</a:t>
            </a:r>
            <a:r>
              <a:rPr lang="en-GB" sz="1200" b="0" dirty="0">
                <a:latin typeface="Helvetica" pitchFamily="2" charset="0"/>
              </a:rPr>
              <a:t> augment the scanner to produce data directly consumable by analyses</a:t>
            </a:r>
            <a:r>
              <a:rPr lang="en-GB" sz="1200" b="0" dirty="0">
                <a:latin typeface="Helvetica" pitchFamily="2" charset="0"/>
                <a:cs typeface="Arial" panose="020B0604020202020204" pitchFamily="34" charset="0"/>
              </a:rPr>
              <a:t> (https://</a:t>
            </a:r>
            <a:r>
              <a:rPr lang="en-GB" sz="1200" b="0" dirty="0" err="1">
                <a:latin typeface="Helvetica" pitchFamily="2" charset="0"/>
                <a:cs typeface="Arial" panose="020B0604020202020204" pitchFamily="34" charset="0"/>
              </a:rPr>
              <a:t>www.nipreps.org</a:t>
            </a:r>
            <a:r>
              <a:rPr lang="en-GB" sz="1200" b="0" dirty="0">
                <a:latin typeface="Helvetica" pitchFamily="2" charset="0"/>
                <a:cs typeface="Arial" panose="020B0604020202020204" pitchFamily="34" charset="0"/>
              </a:rPr>
              <a:t>).</a:t>
            </a:r>
          </a:p>
        </p:txBody>
      </p:sp>
    </p:spTree>
    <p:extLst>
      <p:ext uri="{BB962C8B-B14F-4D97-AF65-F5344CB8AC3E}">
        <p14:creationId xmlns:p14="http://schemas.microsoft.com/office/powerpoint/2010/main" val="32483821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46059D-2322-214D-8DA5-913FF90EF0C1}"/>
              </a:ext>
            </a:extLst>
          </p:cNvPr>
          <p:cNvSpPr>
            <a:spLocks noGrp="1"/>
          </p:cNvSpPr>
          <p:nvPr>
            <p:ph type="title"/>
          </p:nvPr>
        </p:nvSpPr>
        <p:spPr/>
        <p:txBody>
          <a:bodyPr>
            <a:normAutofit/>
          </a:bodyPr>
          <a:lstStyle/>
          <a:p>
            <a:endParaRPr lang="en-US" sz="2400" dirty="0">
              <a:latin typeface="Helvetica" pitchFamily="2" charset="0"/>
            </a:endParaRPr>
          </a:p>
        </p:txBody>
      </p:sp>
      <p:sp>
        <p:nvSpPr>
          <p:cNvPr id="3" name="Content Placeholder 2">
            <a:extLst>
              <a:ext uri="{FF2B5EF4-FFF2-40B4-BE49-F238E27FC236}">
                <a16:creationId xmlns:a16="http://schemas.microsoft.com/office/drawing/2014/main" id="{F2FE1C14-A087-634D-8EF1-F69473E3E20C}"/>
              </a:ext>
            </a:extLst>
          </p:cNvPr>
          <p:cNvSpPr>
            <a:spLocks noGrp="1"/>
          </p:cNvSpPr>
          <p:nvPr>
            <p:ph idx="1"/>
          </p:nvPr>
        </p:nvSpPr>
        <p:spPr>
          <a:xfrm>
            <a:off x="628650" y="567531"/>
            <a:ext cx="7886700" cy="4351338"/>
          </a:xfrm>
        </p:spPr>
        <p:txBody>
          <a:bodyPr/>
          <a:lstStyle/>
          <a:p>
            <a:pPr marL="0" indent="0" algn="ctr">
              <a:buNone/>
            </a:pPr>
            <a:r>
              <a:rPr lang="en-US" sz="1400" b="1" dirty="0">
                <a:solidFill>
                  <a:srgbClr val="AB1842"/>
                </a:solidFill>
                <a:latin typeface="Helvetica" pitchFamily="2" charset="0"/>
              </a:rPr>
              <a:t>Preprocessing Pipelines</a:t>
            </a:r>
          </a:p>
          <a:p>
            <a:pPr marL="0" indent="0">
              <a:buNone/>
            </a:pPr>
            <a:endParaRPr lang="en-US" dirty="0"/>
          </a:p>
          <a:p>
            <a:pPr marL="0" indent="0">
              <a:buNone/>
            </a:pPr>
            <a:endParaRPr lang="en-US" dirty="0"/>
          </a:p>
          <a:p>
            <a:pPr marL="0" indent="0">
              <a:buNone/>
            </a:pPr>
            <a:endParaRPr lang="en-US" dirty="0"/>
          </a:p>
        </p:txBody>
      </p:sp>
      <p:sp>
        <p:nvSpPr>
          <p:cNvPr id="12" name="Content Placeholder 5">
            <a:extLst>
              <a:ext uri="{FF2B5EF4-FFF2-40B4-BE49-F238E27FC236}">
                <a16:creationId xmlns:a16="http://schemas.microsoft.com/office/drawing/2014/main" id="{A3D56832-D4A5-FA4B-B1F7-63D20300E3A9}"/>
              </a:ext>
            </a:extLst>
          </p:cNvPr>
          <p:cNvSpPr txBox="1">
            <a:spLocks/>
          </p:cNvSpPr>
          <p:nvPr/>
        </p:nvSpPr>
        <p:spPr>
          <a:xfrm>
            <a:off x="425449" y="1728788"/>
            <a:ext cx="3003551" cy="303371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46050" indent="0">
              <a:lnSpc>
                <a:spcPct val="100000"/>
              </a:lnSpc>
              <a:spcBef>
                <a:spcPts val="0"/>
              </a:spcBef>
              <a:buSzPts val="1300"/>
              <a:buNone/>
            </a:pPr>
            <a:endParaRPr lang="en-GB" sz="1200" dirty="0">
              <a:latin typeface="Helvetica" pitchFamily="2" charset="0"/>
              <a:ea typeface="Cambria Math"/>
              <a:cs typeface="Cambria Math"/>
              <a:sym typeface="Cambria Math"/>
            </a:endParaRPr>
          </a:p>
          <a:p>
            <a:pPr marL="146050" indent="0" algn="just">
              <a:lnSpc>
                <a:spcPct val="100000"/>
              </a:lnSpc>
              <a:spcBef>
                <a:spcPts val="0"/>
              </a:spcBef>
              <a:buSzPts val="1300"/>
              <a:buNone/>
            </a:pPr>
            <a:r>
              <a:rPr lang="en-GB" sz="1200" dirty="0">
                <a:latin typeface="Helvetica" pitchFamily="2" charset="0"/>
                <a:ea typeface="Cambria Math"/>
                <a:cs typeface="Cambria Math"/>
                <a:sym typeface="Cambria Math"/>
              </a:rPr>
              <a:t>70 independent teams across the world analysed a single dataset (NARPS, </a:t>
            </a:r>
            <a:r>
              <a:rPr lang="en-GB" sz="1200" i="1" dirty="0">
                <a:latin typeface="Helvetica" pitchFamily="2" charset="0"/>
                <a:ea typeface="Cambria Math"/>
                <a:cs typeface="Cambria Math"/>
                <a:sym typeface="Cambria Math"/>
              </a:rPr>
              <a:t>n</a:t>
            </a:r>
            <a:r>
              <a:rPr lang="en-GB" sz="1200" dirty="0">
                <a:latin typeface="Helvetica" pitchFamily="2" charset="0"/>
                <a:ea typeface="Cambria Math"/>
                <a:cs typeface="Cambria Math"/>
                <a:sym typeface="Cambria Math"/>
              </a:rPr>
              <a:t> = 108) to test nine hypotheses (Botvinik-</a:t>
            </a:r>
            <a:r>
              <a:rPr lang="en-GB" sz="1200" dirty="0" err="1">
                <a:latin typeface="Helvetica" pitchFamily="2" charset="0"/>
                <a:ea typeface="Cambria Math"/>
                <a:cs typeface="Cambria Math"/>
                <a:sym typeface="Cambria Math"/>
              </a:rPr>
              <a:t>Nezer</a:t>
            </a:r>
            <a:r>
              <a:rPr lang="en-GB" sz="1200" dirty="0">
                <a:latin typeface="Helvetica" pitchFamily="2" charset="0"/>
                <a:ea typeface="Cambria Math"/>
                <a:cs typeface="Cambria Math"/>
                <a:sym typeface="Cambria Math"/>
              </a:rPr>
              <a:t> et al., 2020).</a:t>
            </a:r>
          </a:p>
          <a:p>
            <a:pPr marL="146050" indent="0">
              <a:lnSpc>
                <a:spcPct val="150000"/>
              </a:lnSpc>
              <a:spcBef>
                <a:spcPts val="0"/>
              </a:spcBef>
              <a:buSzPts val="1300"/>
              <a:buNone/>
            </a:pPr>
            <a:endParaRPr lang="en-GB" sz="1200" dirty="0">
              <a:latin typeface="Helvetica" pitchFamily="2" charset="0"/>
              <a:ea typeface="Cambria Math"/>
              <a:cs typeface="Cambria Math"/>
              <a:sym typeface="Cambria Math"/>
            </a:endParaRPr>
          </a:p>
          <a:p>
            <a:pPr marL="146050" indent="0" algn="just">
              <a:lnSpc>
                <a:spcPct val="100000"/>
              </a:lnSpc>
              <a:spcBef>
                <a:spcPts val="0"/>
              </a:spcBef>
              <a:buSzPts val="1300"/>
              <a:buNone/>
            </a:pPr>
            <a:r>
              <a:rPr lang="en-GB" sz="1200" dirty="0">
                <a:latin typeface="Helvetica" pitchFamily="2" charset="0"/>
                <a:ea typeface="Cambria Math"/>
                <a:cs typeface="Cambria Math"/>
                <a:sym typeface="Cambria Math"/>
              </a:rPr>
              <a:t>No two  teams applied similar pre- and post-processing pipelines. Variability in the results attributed to the following:</a:t>
            </a:r>
          </a:p>
          <a:p>
            <a:pPr marL="146050" indent="0" algn="just">
              <a:lnSpc>
                <a:spcPct val="100000"/>
              </a:lnSpc>
              <a:spcBef>
                <a:spcPts val="0"/>
              </a:spcBef>
              <a:buSzPts val="1300"/>
              <a:buNone/>
            </a:pPr>
            <a:endParaRPr lang="en-GB" sz="1200" dirty="0">
              <a:latin typeface="Helvetica" pitchFamily="2" charset="0"/>
              <a:ea typeface="Cambria Math"/>
              <a:cs typeface="Cambria Math"/>
              <a:sym typeface="Cambria Math"/>
            </a:endParaRPr>
          </a:p>
          <a:p>
            <a:pPr marL="317500" indent="-171450" algn="just">
              <a:lnSpc>
                <a:spcPct val="150000"/>
              </a:lnSpc>
              <a:spcBef>
                <a:spcPts val="0"/>
              </a:spcBef>
              <a:buSzPts val="1300"/>
              <a:buFont typeface="Wingdings" pitchFamily="2" charset="2"/>
              <a:buChar char="v"/>
            </a:pPr>
            <a:r>
              <a:rPr lang="en-GB" sz="1200" dirty="0">
                <a:latin typeface="Helvetica" pitchFamily="2" charset="0"/>
                <a:ea typeface="Cambria Math"/>
                <a:cs typeface="Cambria Math"/>
                <a:sym typeface="Cambria Math"/>
              </a:rPr>
              <a:t>  spatial smoothing</a:t>
            </a:r>
          </a:p>
          <a:p>
            <a:pPr marL="317500" indent="-171450" algn="just">
              <a:lnSpc>
                <a:spcPct val="150000"/>
              </a:lnSpc>
              <a:spcBef>
                <a:spcPts val="0"/>
              </a:spcBef>
              <a:buSzPts val="1300"/>
              <a:buFont typeface="Wingdings" pitchFamily="2" charset="2"/>
              <a:buChar char="v"/>
            </a:pPr>
            <a:r>
              <a:rPr lang="en-GB" sz="1200" dirty="0">
                <a:latin typeface="Helvetica" pitchFamily="2" charset="0"/>
                <a:ea typeface="Cambria Math"/>
                <a:cs typeface="Cambria Math"/>
                <a:sym typeface="Cambria Math"/>
              </a:rPr>
              <a:t>  analysis software</a:t>
            </a:r>
          </a:p>
          <a:p>
            <a:pPr marL="317500" indent="-171450" algn="just">
              <a:lnSpc>
                <a:spcPct val="150000"/>
              </a:lnSpc>
              <a:spcBef>
                <a:spcPts val="0"/>
              </a:spcBef>
              <a:buSzPts val="1300"/>
              <a:buFont typeface="Wingdings" pitchFamily="2" charset="2"/>
              <a:buChar char="v"/>
            </a:pPr>
            <a:r>
              <a:rPr lang="en-GB" sz="1200" dirty="0">
                <a:latin typeface="Helvetica" pitchFamily="2" charset="0"/>
                <a:ea typeface="Cambria Math"/>
                <a:cs typeface="Cambria Math"/>
                <a:sym typeface="Cambria Math"/>
              </a:rPr>
              <a:t>  methods for multiple comparisons</a:t>
            </a:r>
          </a:p>
          <a:p>
            <a:pPr marL="317500" indent="-171450" algn="just">
              <a:lnSpc>
                <a:spcPct val="150000"/>
              </a:lnSpc>
              <a:spcBef>
                <a:spcPts val="0"/>
              </a:spcBef>
              <a:buSzPts val="1300"/>
              <a:buFont typeface="Wingdings" pitchFamily="2" charset="2"/>
              <a:buChar char="v"/>
            </a:pPr>
            <a:r>
              <a:rPr lang="en-GB" sz="1200" dirty="0">
                <a:latin typeface="Helvetica" pitchFamily="2" charset="0"/>
                <a:ea typeface="Cambria Math"/>
                <a:cs typeface="Cambria Math"/>
                <a:sym typeface="Cambria Math"/>
              </a:rPr>
              <a:t>  thresholds for statistical maps </a:t>
            </a:r>
          </a:p>
          <a:p>
            <a:pPr marL="146050" indent="0">
              <a:lnSpc>
                <a:spcPct val="150000"/>
              </a:lnSpc>
              <a:spcBef>
                <a:spcPts val="0"/>
              </a:spcBef>
              <a:buSzPts val="1300"/>
              <a:buNone/>
            </a:pPr>
            <a:endParaRPr lang="en-US" sz="1200" dirty="0">
              <a:latin typeface="Helvetica" pitchFamily="2" charset="0"/>
            </a:endParaRPr>
          </a:p>
          <a:p>
            <a:pPr marL="0" indent="0">
              <a:lnSpc>
                <a:spcPct val="100000"/>
              </a:lnSpc>
              <a:buNone/>
            </a:pPr>
            <a:endParaRPr lang="en-US" sz="1200" dirty="0">
              <a:latin typeface="Helvetica" pitchFamily="2" charset="0"/>
            </a:endParaRPr>
          </a:p>
          <a:p>
            <a:pPr marL="0" indent="0">
              <a:lnSpc>
                <a:spcPct val="100000"/>
              </a:lnSpc>
              <a:buNone/>
            </a:pPr>
            <a:endParaRPr lang="en-US" sz="1200" dirty="0">
              <a:latin typeface="Helvetica" pitchFamily="2" charset="0"/>
            </a:endParaRPr>
          </a:p>
        </p:txBody>
      </p:sp>
      <p:pic>
        <p:nvPicPr>
          <p:cNvPr id="5" name="Picture 4" descr="Text&#10;&#10;Description automatically generated">
            <a:extLst>
              <a:ext uri="{FF2B5EF4-FFF2-40B4-BE49-F238E27FC236}">
                <a16:creationId xmlns:a16="http://schemas.microsoft.com/office/drawing/2014/main" id="{627A885B-DF50-2446-B848-F74849C06D16}"/>
              </a:ext>
            </a:extLst>
          </p:cNvPr>
          <p:cNvPicPr>
            <a:picLocks noChangeAspect="1"/>
          </p:cNvPicPr>
          <p:nvPr/>
        </p:nvPicPr>
        <p:blipFill>
          <a:blip r:embed="rId2"/>
          <a:stretch>
            <a:fillRect/>
          </a:stretch>
        </p:blipFill>
        <p:spPr>
          <a:xfrm>
            <a:off x="3651249" y="1164036"/>
            <a:ext cx="4864101" cy="5136855"/>
          </a:xfrm>
          <a:prstGeom prst="rect">
            <a:avLst/>
          </a:prstGeom>
        </p:spPr>
      </p:pic>
    </p:spTree>
    <p:extLst>
      <p:ext uri="{BB962C8B-B14F-4D97-AF65-F5344CB8AC3E}">
        <p14:creationId xmlns:p14="http://schemas.microsoft.com/office/powerpoint/2010/main" val="9999752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46059D-2322-214D-8DA5-913FF90EF0C1}"/>
              </a:ext>
            </a:extLst>
          </p:cNvPr>
          <p:cNvSpPr>
            <a:spLocks noGrp="1"/>
          </p:cNvSpPr>
          <p:nvPr>
            <p:ph type="title"/>
          </p:nvPr>
        </p:nvSpPr>
        <p:spPr/>
        <p:txBody>
          <a:bodyPr>
            <a:normAutofit/>
          </a:bodyPr>
          <a:lstStyle/>
          <a:p>
            <a:endParaRPr lang="en-US" sz="2400" dirty="0">
              <a:latin typeface="Helvetica" pitchFamily="2" charset="0"/>
            </a:endParaRPr>
          </a:p>
        </p:txBody>
      </p:sp>
      <p:sp>
        <p:nvSpPr>
          <p:cNvPr id="3" name="Content Placeholder 2">
            <a:extLst>
              <a:ext uri="{FF2B5EF4-FFF2-40B4-BE49-F238E27FC236}">
                <a16:creationId xmlns:a16="http://schemas.microsoft.com/office/drawing/2014/main" id="{F2FE1C14-A087-634D-8EF1-F69473E3E20C}"/>
              </a:ext>
            </a:extLst>
          </p:cNvPr>
          <p:cNvSpPr>
            <a:spLocks noGrp="1"/>
          </p:cNvSpPr>
          <p:nvPr>
            <p:ph idx="1"/>
          </p:nvPr>
        </p:nvSpPr>
        <p:spPr>
          <a:xfrm>
            <a:off x="628650" y="567531"/>
            <a:ext cx="7886700" cy="4351338"/>
          </a:xfrm>
        </p:spPr>
        <p:txBody>
          <a:bodyPr/>
          <a:lstStyle/>
          <a:p>
            <a:pPr marL="0" indent="0" algn="ctr">
              <a:buNone/>
            </a:pPr>
            <a:r>
              <a:rPr lang="en-US" sz="1400" b="1" dirty="0">
                <a:solidFill>
                  <a:srgbClr val="AB1842"/>
                </a:solidFill>
                <a:latin typeface="Helvetica" pitchFamily="2" charset="0"/>
              </a:rPr>
              <a:t>Challenges: Preprocessing Pipelines</a:t>
            </a:r>
          </a:p>
          <a:p>
            <a:pPr marL="0" indent="0">
              <a:buNone/>
            </a:pPr>
            <a:endParaRPr lang="en-US" dirty="0"/>
          </a:p>
          <a:p>
            <a:pPr marL="0" indent="0">
              <a:buNone/>
            </a:pPr>
            <a:endParaRPr lang="en-US" dirty="0"/>
          </a:p>
          <a:p>
            <a:pPr marL="0" indent="0">
              <a:buNone/>
            </a:pPr>
            <a:endParaRPr lang="en-US" dirty="0"/>
          </a:p>
        </p:txBody>
      </p:sp>
      <p:pic>
        <p:nvPicPr>
          <p:cNvPr id="6" name="Picture 5" descr="Diagram&#10;&#10;Description automatically generated with medium confidence">
            <a:extLst>
              <a:ext uri="{FF2B5EF4-FFF2-40B4-BE49-F238E27FC236}">
                <a16:creationId xmlns:a16="http://schemas.microsoft.com/office/drawing/2014/main" id="{70D32CCD-F6B6-5643-A7FA-AC9773094AAF}"/>
              </a:ext>
            </a:extLst>
          </p:cNvPr>
          <p:cNvPicPr>
            <a:picLocks noChangeAspect="1"/>
          </p:cNvPicPr>
          <p:nvPr/>
        </p:nvPicPr>
        <p:blipFill>
          <a:blip r:embed="rId2"/>
          <a:stretch>
            <a:fillRect/>
          </a:stretch>
        </p:blipFill>
        <p:spPr>
          <a:xfrm>
            <a:off x="4572000" y="1027907"/>
            <a:ext cx="3948675" cy="5464967"/>
          </a:xfrm>
          <a:prstGeom prst="rect">
            <a:avLst/>
          </a:prstGeom>
        </p:spPr>
      </p:pic>
      <p:sp>
        <p:nvSpPr>
          <p:cNvPr id="16" name="TextBox 15">
            <a:extLst>
              <a:ext uri="{FF2B5EF4-FFF2-40B4-BE49-F238E27FC236}">
                <a16:creationId xmlns:a16="http://schemas.microsoft.com/office/drawing/2014/main" id="{3C7F4F08-5A60-1C48-957D-D462DC1D639F}"/>
              </a:ext>
            </a:extLst>
          </p:cNvPr>
          <p:cNvSpPr txBox="1"/>
          <p:nvPr/>
        </p:nvSpPr>
        <p:spPr>
          <a:xfrm>
            <a:off x="4490975" y="6504449"/>
            <a:ext cx="2584227" cy="230832"/>
          </a:xfrm>
          <a:prstGeom prst="rect">
            <a:avLst/>
          </a:prstGeom>
          <a:noFill/>
        </p:spPr>
        <p:txBody>
          <a:bodyPr wrap="square" rtlCol="0">
            <a:spAutoFit/>
          </a:bodyPr>
          <a:lstStyle/>
          <a:p>
            <a:r>
              <a:rPr lang="en-US" sz="900" dirty="0">
                <a:latin typeface="Helvetica" pitchFamily="2" charset="0"/>
                <a:cs typeface="Arial" panose="020B0604020202020204" pitchFamily="34" charset="0"/>
              </a:rPr>
              <a:t>Adapted from Parkes et al., 2018</a:t>
            </a:r>
          </a:p>
        </p:txBody>
      </p:sp>
      <p:sp>
        <p:nvSpPr>
          <p:cNvPr id="19" name="Content Placeholder 5">
            <a:extLst>
              <a:ext uri="{FF2B5EF4-FFF2-40B4-BE49-F238E27FC236}">
                <a16:creationId xmlns:a16="http://schemas.microsoft.com/office/drawing/2014/main" id="{5EEB203D-8CDE-6D42-AD58-4B4DCA31E2B6}"/>
              </a:ext>
            </a:extLst>
          </p:cNvPr>
          <p:cNvSpPr txBox="1">
            <a:spLocks/>
          </p:cNvSpPr>
          <p:nvPr/>
        </p:nvSpPr>
        <p:spPr>
          <a:xfrm>
            <a:off x="379148" y="1753984"/>
            <a:ext cx="3695141" cy="303371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46050" indent="0">
              <a:lnSpc>
                <a:spcPct val="100000"/>
              </a:lnSpc>
              <a:spcBef>
                <a:spcPts val="0"/>
              </a:spcBef>
              <a:buSzPts val="1300"/>
              <a:buNone/>
            </a:pPr>
            <a:endParaRPr lang="en-GB" sz="1200" dirty="0">
              <a:latin typeface="Helvetica" pitchFamily="2" charset="0"/>
              <a:ea typeface="Cambria Math"/>
              <a:cs typeface="Cambria Math"/>
              <a:sym typeface="Cambria Math"/>
            </a:endParaRPr>
          </a:p>
          <a:p>
            <a:pPr marL="146050" indent="0" algn="just">
              <a:lnSpc>
                <a:spcPct val="100000"/>
              </a:lnSpc>
              <a:spcBef>
                <a:spcPts val="0"/>
              </a:spcBef>
              <a:buSzPts val="1300"/>
              <a:buNone/>
            </a:pPr>
            <a:r>
              <a:rPr lang="en-GB" sz="1200" dirty="0">
                <a:latin typeface="Helvetica" pitchFamily="2" charset="0"/>
                <a:ea typeface="Cambria Math"/>
                <a:cs typeface="Cambria Math"/>
                <a:sym typeface="Cambria Math"/>
              </a:rPr>
              <a:t>There is not a SINGLE preprocessing pipeline that could perform consistently well across all the datasets in the world.</a:t>
            </a:r>
          </a:p>
          <a:p>
            <a:pPr marL="146050" indent="0" algn="just">
              <a:lnSpc>
                <a:spcPct val="150000"/>
              </a:lnSpc>
              <a:spcBef>
                <a:spcPts val="0"/>
              </a:spcBef>
              <a:buSzPts val="1300"/>
              <a:buNone/>
            </a:pPr>
            <a:endParaRPr lang="en-GB" sz="1200" dirty="0">
              <a:latin typeface="Helvetica" pitchFamily="2" charset="0"/>
              <a:ea typeface="Cambria Math"/>
              <a:sym typeface="Cambria Math"/>
            </a:endParaRPr>
          </a:p>
          <a:p>
            <a:pPr marL="146050" indent="0" algn="just">
              <a:lnSpc>
                <a:spcPct val="100000"/>
              </a:lnSpc>
              <a:spcBef>
                <a:spcPts val="0"/>
              </a:spcBef>
              <a:buSzPts val="1300"/>
              <a:buNone/>
            </a:pPr>
            <a:r>
              <a:rPr lang="en-IE" sz="1200" dirty="0">
                <a:latin typeface="Helvetica" pitchFamily="2" charset="0"/>
              </a:rPr>
              <a:t>To say that there is only one way to </a:t>
            </a:r>
            <a:r>
              <a:rPr lang="en-IE" sz="1200" dirty="0" err="1">
                <a:latin typeface="Helvetica" pitchFamily="2" charset="0"/>
              </a:rPr>
              <a:t>preprocess</a:t>
            </a:r>
            <a:r>
              <a:rPr lang="en-IE" sz="1200" dirty="0">
                <a:latin typeface="Helvetica" pitchFamily="2" charset="0"/>
              </a:rPr>
              <a:t> your raw neuroimaging data is probably wrong as there are numerous way that this procedure can be achieved.</a:t>
            </a:r>
            <a:r>
              <a:rPr lang="en-GB" sz="1200" dirty="0">
                <a:latin typeface="Helvetica" pitchFamily="2" charset="0"/>
              </a:rPr>
              <a:t> </a:t>
            </a:r>
            <a:endParaRPr lang="en-US" sz="1200" dirty="0">
              <a:latin typeface="Helvetica" pitchFamily="2" charset="0"/>
            </a:endParaRPr>
          </a:p>
          <a:p>
            <a:pPr marL="0" indent="0">
              <a:lnSpc>
                <a:spcPct val="100000"/>
              </a:lnSpc>
              <a:buNone/>
            </a:pPr>
            <a:endParaRPr lang="en-US" sz="1200" dirty="0">
              <a:latin typeface="Helvetica" pitchFamily="2" charset="0"/>
            </a:endParaRPr>
          </a:p>
        </p:txBody>
      </p:sp>
    </p:spTree>
    <p:extLst>
      <p:ext uri="{BB962C8B-B14F-4D97-AF65-F5344CB8AC3E}">
        <p14:creationId xmlns:p14="http://schemas.microsoft.com/office/powerpoint/2010/main" val="26033344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46059D-2322-214D-8DA5-913FF90EF0C1}"/>
              </a:ext>
            </a:extLst>
          </p:cNvPr>
          <p:cNvSpPr>
            <a:spLocks noGrp="1"/>
          </p:cNvSpPr>
          <p:nvPr>
            <p:ph type="title"/>
          </p:nvPr>
        </p:nvSpPr>
        <p:spPr/>
        <p:txBody>
          <a:bodyPr>
            <a:normAutofit/>
          </a:bodyPr>
          <a:lstStyle/>
          <a:p>
            <a:endParaRPr lang="en-US" sz="2400" dirty="0">
              <a:latin typeface="Helvetica" pitchFamily="2" charset="0"/>
            </a:endParaRPr>
          </a:p>
        </p:txBody>
      </p:sp>
      <p:sp>
        <p:nvSpPr>
          <p:cNvPr id="3" name="Content Placeholder 2">
            <a:extLst>
              <a:ext uri="{FF2B5EF4-FFF2-40B4-BE49-F238E27FC236}">
                <a16:creationId xmlns:a16="http://schemas.microsoft.com/office/drawing/2014/main" id="{F2FE1C14-A087-634D-8EF1-F69473E3E20C}"/>
              </a:ext>
            </a:extLst>
          </p:cNvPr>
          <p:cNvSpPr>
            <a:spLocks noGrp="1"/>
          </p:cNvSpPr>
          <p:nvPr>
            <p:ph idx="1"/>
          </p:nvPr>
        </p:nvSpPr>
        <p:spPr>
          <a:xfrm>
            <a:off x="628650" y="1100931"/>
            <a:ext cx="7886700" cy="762793"/>
          </a:xfrm>
        </p:spPr>
        <p:txBody>
          <a:bodyPr/>
          <a:lstStyle/>
          <a:p>
            <a:pPr marL="0" indent="0" algn="ctr">
              <a:buNone/>
            </a:pPr>
            <a:r>
              <a:rPr lang="en-US" sz="1400" b="1" dirty="0">
                <a:solidFill>
                  <a:srgbClr val="AB1842"/>
                </a:solidFill>
                <a:latin typeface="Helvetica" pitchFamily="2" charset="0"/>
              </a:rPr>
              <a:t>Preprocessing Pipelines</a:t>
            </a:r>
          </a:p>
          <a:p>
            <a:pPr marL="0" indent="0" algn="ctr">
              <a:buNone/>
            </a:pPr>
            <a:r>
              <a:rPr lang="en-US" sz="1400" b="1" dirty="0">
                <a:solidFill>
                  <a:srgbClr val="AB1842"/>
                </a:solidFill>
                <a:latin typeface="Helvetica" pitchFamily="2" charset="0"/>
              </a:rPr>
              <a:t>Important considerations for your analyses</a:t>
            </a:r>
          </a:p>
          <a:p>
            <a:pPr marL="0" indent="0">
              <a:buNone/>
            </a:pPr>
            <a:endParaRPr lang="en-US" dirty="0"/>
          </a:p>
          <a:p>
            <a:pPr marL="0" indent="0">
              <a:buNone/>
            </a:pPr>
            <a:endParaRPr lang="en-US" dirty="0"/>
          </a:p>
          <a:p>
            <a:pPr marL="0" indent="0">
              <a:buNone/>
            </a:pPr>
            <a:endParaRPr lang="en-US" dirty="0"/>
          </a:p>
        </p:txBody>
      </p:sp>
      <p:sp>
        <p:nvSpPr>
          <p:cNvPr id="5" name="Content Placeholder 2">
            <a:extLst>
              <a:ext uri="{FF2B5EF4-FFF2-40B4-BE49-F238E27FC236}">
                <a16:creationId xmlns:a16="http://schemas.microsoft.com/office/drawing/2014/main" id="{69756E57-A27D-7241-93F5-47E6FDFE3D7F}"/>
              </a:ext>
            </a:extLst>
          </p:cNvPr>
          <p:cNvSpPr txBox="1">
            <a:spLocks/>
          </p:cNvSpPr>
          <p:nvPr/>
        </p:nvSpPr>
        <p:spPr>
          <a:xfrm>
            <a:off x="539750" y="1863724"/>
            <a:ext cx="7975600" cy="462914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nSpc>
                <a:spcPct val="150000"/>
              </a:lnSpc>
              <a:buNone/>
            </a:pPr>
            <a:r>
              <a:rPr lang="en-IE" sz="1200" dirty="0">
                <a:latin typeface="Helvetica" pitchFamily="2" charset="0"/>
              </a:rPr>
              <a:t>Should I apply Global Signal Regression as a nuisance regressor?</a:t>
            </a:r>
          </a:p>
          <a:p>
            <a:pPr marL="0" lvl="0" indent="0">
              <a:lnSpc>
                <a:spcPct val="150000"/>
              </a:lnSpc>
              <a:buNone/>
            </a:pPr>
            <a:r>
              <a:rPr lang="en-IE" sz="1200" dirty="0">
                <a:latin typeface="Helvetica" pitchFamily="2" charset="0"/>
              </a:rPr>
              <a:t>What is the optimal smoothing kernel for my dataset?</a:t>
            </a:r>
          </a:p>
          <a:p>
            <a:pPr marL="0" lvl="0" indent="0">
              <a:lnSpc>
                <a:spcPct val="150000"/>
              </a:lnSpc>
              <a:buNone/>
            </a:pPr>
            <a:r>
              <a:rPr lang="en-IE" sz="1200" dirty="0">
                <a:latin typeface="Helvetica" pitchFamily="2" charset="0"/>
              </a:rPr>
              <a:t>What is the ideal motion correction strategy for my dataset?</a:t>
            </a:r>
          </a:p>
          <a:p>
            <a:pPr marL="0" lvl="0" indent="0">
              <a:lnSpc>
                <a:spcPct val="150000"/>
              </a:lnSpc>
              <a:buNone/>
            </a:pPr>
            <a:r>
              <a:rPr lang="en-IE" sz="1200" dirty="0">
                <a:latin typeface="Helvetica" pitchFamily="2" charset="0"/>
              </a:rPr>
              <a:t>How should I treat high-motion participants in my analyses?</a:t>
            </a:r>
          </a:p>
          <a:p>
            <a:pPr marL="0" lvl="0" indent="0">
              <a:lnSpc>
                <a:spcPct val="150000"/>
              </a:lnSpc>
              <a:buNone/>
            </a:pPr>
            <a:r>
              <a:rPr lang="en-IE" sz="1200" dirty="0">
                <a:latin typeface="Helvetica" pitchFamily="2" charset="0"/>
              </a:rPr>
              <a:t>What parcellation scheme should I use to extract the fMRI timeseries?</a:t>
            </a:r>
          </a:p>
          <a:p>
            <a:pPr marL="0" lvl="0" indent="0">
              <a:lnSpc>
                <a:spcPct val="150000"/>
              </a:lnSpc>
              <a:buNone/>
            </a:pPr>
            <a:r>
              <a:rPr lang="en-IE" sz="1200" dirty="0">
                <a:latin typeface="Helvetica" pitchFamily="2" charset="0"/>
              </a:rPr>
              <a:t>What are the covariates to include in my model during data analysis?</a:t>
            </a:r>
          </a:p>
          <a:p>
            <a:pPr marL="0" lvl="0" indent="0">
              <a:lnSpc>
                <a:spcPct val="150000"/>
              </a:lnSpc>
              <a:buNone/>
            </a:pPr>
            <a:r>
              <a:rPr lang="en-IE" sz="1200" dirty="0">
                <a:latin typeface="Helvetica" pitchFamily="2" charset="0"/>
              </a:rPr>
              <a:t>What multiple comparison correction should I apply?</a:t>
            </a:r>
          </a:p>
          <a:p>
            <a:pPr marL="0" lvl="0" indent="0">
              <a:lnSpc>
                <a:spcPct val="150000"/>
              </a:lnSpc>
              <a:buNone/>
            </a:pPr>
            <a:r>
              <a:rPr lang="en-IE" sz="1200" dirty="0">
                <a:latin typeface="Helvetica" pitchFamily="2" charset="0"/>
              </a:rPr>
              <a:t>Should I perform parametric or non-parametric statistical tests?</a:t>
            </a:r>
          </a:p>
          <a:p>
            <a:pPr marL="0" lvl="0" indent="0">
              <a:lnSpc>
                <a:spcPct val="150000"/>
              </a:lnSpc>
              <a:buNone/>
            </a:pPr>
            <a:r>
              <a:rPr lang="en-IE" sz="1200" dirty="0">
                <a:latin typeface="Helvetica" pitchFamily="2" charset="0"/>
              </a:rPr>
              <a:t>Should I worry about which software versions I use for my analyses?</a:t>
            </a:r>
          </a:p>
        </p:txBody>
      </p:sp>
    </p:spTree>
    <p:extLst>
      <p:ext uri="{BB962C8B-B14F-4D97-AF65-F5344CB8AC3E}">
        <p14:creationId xmlns:p14="http://schemas.microsoft.com/office/powerpoint/2010/main" val="3980804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46059D-2322-214D-8DA5-913FF90EF0C1}"/>
              </a:ext>
            </a:extLst>
          </p:cNvPr>
          <p:cNvSpPr>
            <a:spLocks noGrp="1"/>
          </p:cNvSpPr>
          <p:nvPr>
            <p:ph type="title"/>
          </p:nvPr>
        </p:nvSpPr>
        <p:spPr/>
        <p:txBody>
          <a:bodyPr>
            <a:normAutofit/>
          </a:bodyPr>
          <a:lstStyle/>
          <a:p>
            <a:endParaRPr lang="en-US" sz="2400" dirty="0">
              <a:latin typeface="Helvetica" pitchFamily="2" charset="0"/>
            </a:endParaRPr>
          </a:p>
        </p:txBody>
      </p:sp>
      <p:sp>
        <p:nvSpPr>
          <p:cNvPr id="3" name="Content Placeholder 2">
            <a:extLst>
              <a:ext uri="{FF2B5EF4-FFF2-40B4-BE49-F238E27FC236}">
                <a16:creationId xmlns:a16="http://schemas.microsoft.com/office/drawing/2014/main" id="{F2FE1C14-A087-634D-8EF1-F69473E3E20C}"/>
              </a:ext>
            </a:extLst>
          </p:cNvPr>
          <p:cNvSpPr>
            <a:spLocks noGrp="1"/>
          </p:cNvSpPr>
          <p:nvPr>
            <p:ph idx="1"/>
          </p:nvPr>
        </p:nvSpPr>
        <p:spPr>
          <a:xfrm>
            <a:off x="628650" y="365126"/>
            <a:ext cx="7886700" cy="4351338"/>
          </a:xfrm>
        </p:spPr>
        <p:txBody>
          <a:bodyPr/>
          <a:lstStyle/>
          <a:p>
            <a:pPr marL="0" indent="0" algn="ctr">
              <a:buNone/>
            </a:pPr>
            <a:r>
              <a:rPr lang="en-US" sz="1400" b="1" dirty="0">
                <a:solidFill>
                  <a:srgbClr val="AB1842"/>
                </a:solidFill>
                <a:latin typeface="Helvetica" pitchFamily="2" charset="0"/>
              </a:rPr>
              <a:t>Python Notebooks: Jupyter Notebook</a:t>
            </a:r>
          </a:p>
          <a:p>
            <a:pPr marL="0" indent="0">
              <a:buNone/>
            </a:pPr>
            <a:endParaRPr lang="en-US" dirty="0"/>
          </a:p>
          <a:p>
            <a:pPr marL="0" indent="0">
              <a:buNone/>
            </a:pPr>
            <a:endParaRPr lang="en-US" dirty="0"/>
          </a:p>
          <a:p>
            <a:pPr marL="0" indent="0">
              <a:buNone/>
            </a:pPr>
            <a:endParaRPr lang="en-US" dirty="0"/>
          </a:p>
        </p:txBody>
      </p:sp>
      <p:pic>
        <p:nvPicPr>
          <p:cNvPr id="8" name="Picture 7" descr="Table&#10;&#10;Description automatically generated">
            <a:extLst>
              <a:ext uri="{FF2B5EF4-FFF2-40B4-BE49-F238E27FC236}">
                <a16:creationId xmlns:a16="http://schemas.microsoft.com/office/drawing/2014/main" id="{5D8F23E6-D32F-0641-B747-448BC51A651B}"/>
              </a:ext>
            </a:extLst>
          </p:cNvPr>
          <p:cNvPicPr>
            <a:picLocks noChangeAspect="1"/>
          </p:cNvPicPr>
          <p:nvPr/>
        </p:nvPicPr>
        <p:blipFill>
          <a:blip r:embed="rId2"/>
          <a:stretch>
            <a:fillRect/>
          </a:stretch>
        </p:blipFill>
        <p:spPr>
          <a:xfrm>
            <a:off x="1090179" y="762000"/>
            <a:ext cx="6963642" cy="5873602"/>
          </a:xfrm>
          <a:prstGeom prst="rect">
            <a:avLst/>
          </a:prstGeom>
        </p:spPr>
      </p:pic>
    </p:spTree>
    <p:extLst>
      <p:ext uri="{BB962C8B-B14F-4D97-AF65-F5344CB8AC3E}">
        <p14:creationId xmlns:p14="http://schemas.microsoft.com/office/powerpoint/2010/main" val="34714826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6B5FF-0D7D-C24C-97BD-79035289F96C}"/>
              </a:ext>
            </a:extLst>
          </p:cNvPr>
          <p:cNvSpPr>
            <a:spLocks noGrp="1"/>
          </p:cNvSpPr>
          <p:nvPr>
            <p:ph type="title"/>
          </p:nvPr>
        </p:nvSpPr>
        <p:spPr/>
        <p:txBody>
          <a:bodyPr>
            <a:normAutofit/>
          </a:bodyPr>
          <a:lstStyle/>
          <a:p>
            <a:endParaRPr lang="en-US" sz="2400" dirty="0">
              <a:latin typeface="Helvetica" pitchFamily="2" charset="0"/>
              <a:ea typeface="Cambria Math" panose="02040503050406030204" pitchFamily="18" charset="0"/>
              <a:cs typeface="Arial" panose="020B0604020202020204" pitchFamily="34" charset="0"/>
            </a:endParaRPr>
          </a:p>
        </p:txBody>
      </p:sp>
      <p:sp>
        <p:nvSpPr>
          <p:cNvPr id="6" name="Content Placeholder 5">
            <a:extLst>
              <a:ext uri="{FF2B5EF4-FFF2-40B4-BE49-F238E27FC236}">
                <a16:creationId xmlns:a16="http://schemas.microsoft.com/office/drawing/2014/main" id="{762F2DB3-D9B0-8840-9A34-C088588FFD1C}"/>
              </a:ext>
            </a:extLst>
          </p:cNvPr>
          <p:cNvSpPr>
            <a:spLocks noGrp="1"/>
          </p:cNvSpPr>
          <p:nvPr>
            <p:ph idx="1"/>
          </p:nvPr>
        </p:nvSpPr>
        <p:spPr/>
        <p:txBody>
          <a:bodyPr/>
          <a:lstStyle/>
          <a:p>
            <a:pPr marL="0" indent="0">
              <a:lnSpc>
                <a:spcPct val="100000"/>
              </a:lnSpc>
              <a:buNone/>
            </a:pPr>
            <a:endParaRPr lang="en-US" sz="1200" dirty="0">
              <a:latin typeface="Helvetica" pitchFamily="2" charset="0"/>
            </a:endParaRPr>
          </a:p>
          <a:p>
            <a:pPr marL="0" indent="0" algn="ctr">
              <a:lnSpc>
                <a:spcPct val="100000"/>
              </a:lnSpc>
              <a:buNone/>
            </a:pPr>
            <a:r>
              <a:rPr lang="en-US" sz="1350" b="1" dirty="0">
                <a:solidFill>
                  <a:srgbClr val="AB1842"/>
                </a:solidFill>
                <a:latin typeface="Helvetica" pitchFamily="2" charset="0"/>
              </a:rPr>
              <a:t>What does Reproducibility mean?</a:t>
            </a:r>
          </a:p>
          <a:p>
            <a:pPr marL="0" indent="0" algn="just">
              <a:lnSpc>
                <a:spcPct val="100000"/>
              </a:lnSpc>
              <a:buNone/>
            </a:pPr>
            <a:endParaRPr lang="en-US" sz="1400" dirty="0">
              <a:latin typeface="Helvetica" pitchFamily="2" charset="0"/>
            </a:endParaRPr>
          </a:p>
          <a:p>
            <a:pPr marL="0" indent="0" algn="just">
              <a:lnSpc>
                <a:spcPct val="100000"/>
              </a:lnSpc>
              <a:buNone/>
            </a:pPr>
            <a:endParaRPr lang="en-US" sz="1400" dirty="0">
              <a:latin typeface="Helvetica" pitchFamily="2" charset="0"/>
            </a:endParaRPr>
          </a:p>
          <a:p>
            <a:pPr marL="0" indent="0" algn="just">
              <a:lnSpc>
                <a:spcPct val="100000"/>
              </a:lnSpc>
              <a:buNone/>
            </a:pPr>
            <a:r>
              <a:rPr lang="en-US" sz="1400" dirty="0">
                <a:latin typeface="Helvetica" pitchFamily="2" charset="0"/>
              </a:rPr>
              <a:t>The term reproducibility refers to the ability of obtaining the same results of a prior study using closely matched procedures as described by the original research (Goodman et al., 2016).</a:t>
            </a:r>
          </a:p>
        </p:txBody>
      </p:sp>
    </p:spTree>
    <p:extLst>
      <p:ext uri="{BB962C8B-B14F-4D97-AF65-F5344CB8AC3E}">
        <p14:creationId xmlns:p14="http://schemas.microsoft.com/office/powerpoint/2010/main" val="17005703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46059D-2322-214D-8DA5-913FF90EF0C1}"/>
              </a:ext>
            </a:extLst>
          </p:cNvPr>
          <p:cNvSpPr>
            <a:spLocks noGrp="1"/>
          </p:cNvSpPr>
          <p:nvPr>
            <p:ph type="title"/>
          </p:nvPr>
        </p:nvSpPr>
        <p:spPr/>
        <p:txBody>
          <a:bodyPr>
            <a:normAutofit/>
          </a:bodyPr>
          <a:lstStyle/>
          <a:p>
            <a:endParaRPr lang="en-US" sz="2400" dirty="0">
              <a:latin typeface="Helvetica" pitchFamily="2" charset="0"/>
            </a:endParaRPr>
          </a:p>
        </p:txBody>
      </p:sp>
      <p:sp>
        <p:nvSpPr>
          <p:cNvPr id="3" name="Content Placeholder 2">
            <a:extLst>
              <a:ext uri="{FF2B5EF4-FFF2-40B4-BE49-F238E27FC236}">
                <a16:creationId xmlns:a16="http://schemas.microsoft.com/office/drawing/2014/main" id="{F2FE1C14-A087-634D-8EF1-F69473E3E20C}"/>
              </a:ext>
            </a:extLst>
          </p:cNvPr>
          <p:cNvSpPr>
            <a:spLocks noGrp="1"/>
          </p:cNvSpPr>
          <p:nvPr>
            <p:ph idx="1"/>
          </p:nvPr>
        </p:nvSpPr>
        <p:spPr>
          <a:xfrm>
            <a:off x="628650" y="365126"/>
            <a:ext cx="7886700" cy="4351338"/>
          </a:xfrm>
        </p:spPr>
        <p:txBody>
          <a:bodyPr/>
          <a:lstStyle/>
          <a:p>
            <a:pPr marL="0" indent="0" algn="ctr">
              <a:buNone/>
            </a:pPr>
            <a:r>
              <a:rPr lang="en-US" sz="1400" b="1" dirty="0">
                <a:solidFill>
                  <a:srgbClr val="AB1842"/>
                </a:solidFill>
                <a:latin typeface="Helvetica" pitchFamily="2" charset="0"/>
              </a:rPr>
              <a:t>Python Notebooks: Jupyter Notebook</a:t>
            </a:r>
          </a:p>
          <a:p>
            <a:pPr marL="0" indent="0">
              <a:buNone/>
            </a:pPr>
            <a:endParaRPr lang="en-US" dirty="0"/>
          </a:p>
          <a:p>
            <a:pPr marL="0" indent="0">
              <a:buNone/>
            </a:pPr>
            <a:endParaRPr lang="en-US" dirty="0"/>
          </a:p>
          <a:p>
            <a:pPr marL="0" indent="0">
              <a:buNone/>
            </a:pPr>
            <a:endParaRPr lang="en-US" dirty="0"/>
          </a:p>
        </p:txBody>
      </p:sp>
      <p:pic>
        <p:nvPicPr>
          <p:cNvPr id="5" name="Picture 4" descr="Graphical user interface, text, application, email&#10;&#10;Description automatically generated">
            <a:extLst>
              <a:ext uri="{FF2B5EF4-FFF2-40B4-BE49-F238E27FC236}">
                <a16:creationId xmlns:a16="http://schemas.microsoft.com/office/drawing/2014/main" id="{16125D0D-D9C2-E647-A53B-2006096AB651}"/>
              </a:ext>
            </a:extLst>
          </p:cNvPr>
          <p:cNvPicPr>
            <a:picLocks noChangeAspect="1"/>
          </p:cNvPicPr>
          <p:nvPr/>
        </p:nvPicPr>
        <p:blipFill>
          <a:blip r:embed="rId2"/>
          <a:stretch>
            <a:fillRect/>
          </a:stretch>
        </p:blipFill>
        <p:spPr>
          <a:xfrm>
            <a:off x="717550" y="793994"/>
            <a:ext cx="7715250" cy="4819166"/>
          </a:xfrm>
          <a:prstGeom prst="rect">
            <a:avLst/>
          </a:prstGeom>
        </p:spPr>
      </p:pic>
    </p:spTree>
    <p:extLst>
      <p:ext uri="{BB962C8B-B14F-4D97-AF65-F5344CB8AC3E}">
        <p14:creationId xmlns:p14="http://schemas.microsoft.com/office/powerpoint/2010/main" val="6954122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46059D-2322-214D-8DA5-913FF90EF0C1}"/>
              </a:ext>
            </a:extLst>
          </p:cNvPr>
          <p:cNvSpPr>
            <a:spLocks noGrp="1"/>
          </p:cNvSpPr>
          <p:nvPr>
            <p:ph type="title"/>
          </p:nvPr>
        </p:nvSpPr>
        <p:spPr/>
        <p:txBody>
          <a:bodyPr>
            <a:normAutofit/>
          </a:bodyPr>
          <a:lstStyle/>
          <a:p>
            <a:endParaRPr lang="en-US" sz="2400" dirty="0">
              <a:latin typeface="Helvetica" pitchFamily="2" charset="0"/>
            </a:endParaRPr>
          </a:p>
        </p:txBody>
      </p:sp>
      <p:sp>
        <p:nvSpPr>
          <p:cNvPr id="3" name="Content Placeholder 2">
            <a:extLst>
              <a:ext uri="{FF2B5EF4-FFF2-40B4-BE49-F238E27FC236}">
                <a16:creationId xmlns:a16="http://schemas.microsoft.com/office/drawing/2014/main" id="{F2FE1C14-A087-634D-8EF1-F69473E3E20C}"/>
              </a:ext>
            </a:extLst>
          </p:cNvPr>
          <p:cNvSpPr>
            <a:spLocks noGrp="1"/>
          </p:cNvSpPr>
          <p:nvPr>
            <p:ph idx="1"/>
          </p:nvPr>
        </p:nvSpPr>
        <p:spPr>
          <a:xfrm>
            <a:off x="628650" y="365126"/>
            <a:ext cx="7886700" cy="4351338"/>
          </a:xfrm>
        </p:spPr>
        <p:txBody>
          <a:bodyPr/>
          <a:lstStyle/>
          <a:p>
            <a:pPr marL="0" indent="0" algn="ctr">
              <a:buNone/>
            </a:pPr>
            <a:r>
              <a:rPr lang="en-US" sz="1400" b="1" dirty="0">
                <a:solidFill>
                  <a:srgbClr val="AB1842"/>
                </a:solidFill>
                <a:latin typeface="Helvetica" pitchFamily="2" charset="0"/>
              </a:rPr>
              <a:t>Python Notebooks: Google Colab</a:t>
            </a:r>
          </a:p>
          <a:p>
            <a:pPr marL="0" indent="0">
              <a:buNone/>
            </a:pPr>
            <a:endParaRPr lang="en-US" dirty="0"/>
          </a:p>
          <a:p>
            <a:pPr marL="0" indent="0">
              <a:buNone/>
            </a:pPr>
            <a:endParaRPr lang="en-US" dirty="0"/>
          </a:p>
          <a:p>
            <a:pPr marL="0" indent="0">
              <a:buNone/>
            </a:pPr>
            <a:endParaRPr lang="en-US" dirty="0"/>
          </a:p>
        </p:txBody>
      </p:sp>
      <p:pic>
        <p:nvPicPr>
          <p:cNvPr id="5" name="Picture 4" descr="Graphical user interface, text, application, email&#10;&#10;Description automatically generated">
            <a:extLst>
              <a:ext uri="{FF2B5EF4-FFF2-40B4-BE49-F238E27FC236}">
                <a16:creationId xmlns:a16="http://schemas.microsoft.com/office/drawing/2014/main" id="{37B18135-2E16-4241-85A7-1EEBE319C59B}"/>
              </a:ext>
            </a:extLst>
          </p:cNvPr>
          <p:cNvPicPr>
            <a:picLocks noChangeAspect="1"/>
          </p:cNvPicPr>
          <p:nvPr/>
        </p:nvPicPr>
        <p:blipFill>
          <a:blip r:embed="rId2"/>
          <a:stretch>
            <a:fillRect/>
          </a:stretch>
        </p:blipFill>
        <p:spPr>
          <a:xfrm>
            <a:off x="1120285" y="762000"/>
            <a:ext cx="6903430" cy="5871600"/>
          </a:xfrm>
          <a:prstGeom prst="rect">
            <a:avLst/>
          </a:prstGeom>
        </p:spPr>
      </p:pic>
    </p:spTree>
    <p:extLst>
      <p:ext uri="{BB962C8B-B14F-4D97-AF65-F5344CB8AC3E}">
        <p14:creationId xmlns:p14="http://schemas.microsoft.com/office/powerpoint/2010/main" val="4086711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46059D-2322-214D-8DA5-913FF90EF0C1}"/>
              </a:ext>
            </a:extLst>
          </p:cNvPr>
          <p:cNvSpPr>
            <a:spLocks noGrp="1"/>
          </p:cNvSpPr>
          <p:nvPr>
            <p:ph type="title"/>
          </p:nvPr>
        </p:nvSpPr>
        <p:spPr/>
        <p:txBody>
          <a:bodyPr>
            <a:normAutofit/>
          </a:bodyPr>
          <a:lstStyle/>
          <a:p>
            <a:endParaRPr lang="en-US" sz="2400" dirty="0">
              <a:latin typeface="Helvetica" pitchFamily="2" charset="0"/>
            </a:endParaRPr>
          </a:p>
        </p:txBody>
      </p:sp>
      <p:sp>
        <p:nvSpPr>
          <p:cNvPr id="3" name="Content Placeholder 2">
            <a:extLst>
              <a:ext uri="{FF2B5EF4-FFF2-40B4-BE49-F238E27FC236}">
                <a16:creationId xmlns:a16="http://schemas.microsoft.com/office/drawing/2014/main" id="{F2FE1C14-A087-634D-8EF1-F69473E3E20C}"/>
              </a:ext>
            </a:extLst>
          </p:cNvPr>
          <p:cNvSpPr>
            <a:spLocks noGrp="1"/>
          </p:cNvSpPr>
          <p:nvPr>
            <p:ph idx="1"/>
          </p:nvPr>
        </p:nvSpPr>
        <p:spPr>
          <a:xfrm>
            <a:off x="628650" y="365126"/>
            <a:ext cx="7886700" cy="4351338"/>
          </a:xfrm>
        </p:spPr>
        <p:txBody>
          <a:bodyPr/>
          <a:lstStyle/>
          <a:p>
            <a:pPr marL="0" indent="0" algn="ctr">
              <a:buNone/>
            </a:pPr>
            <a:r>
              <a:rPr lang="en-US" sz="1400" b="1" dirty="0">
                <a:solidFill>
                  <a:srgbClr val="AB1842"/>
                </a:solidFill>
                <a:latin typeface="Helvetica" pitchFamily="2" charset="0"/>
              </a:rPr>
              <a:t>Python Notebooks: Google Colab</a:t>
            </a:r>
          </a:p>
          <a:p>
            <a:pPr marL="0" indent="0">
              <a:buNone/>
            </a:pPr>
            <a:endParaRPr lang="en-US" dirty="0"/>
          </a:p>
          <a:p>
            <a:pPr marL="0" indent="0">
              <a:buNone/>
            </a:pPr>
            <a:endParaRPr lang="en-US" dirty="0"/>
          </a:p>
          <a:p>
            <a:pPr marL="0" indent="0">
              <a:buNone/>
            </a:pPr>
            <a:endParaRPr lang="en-US" dirty="0"/>
          </a:p>
        </p:txBody>
      </p:sp>
      <p:pic>
        <p:nvPicPr>
          <p:cNvPr id="6" name="Picture 5" descr="Graphical user interface, application, Teams&#10;&#10;Description automatically generated">
            <a:extLst>
              <a:ext uri="{FF2B5EF4-FFF2-40B4-BE49-F238E27FC236}">
                <a16:creationId xmlns:a16="http://schemas.microsoft.com/office/drawing/2014/main" id="{B550B7E2-2B9E-2848-851C-0E462B911B6C}"/>
              </a:ext>
            </a:extLst>
          </p:cNvPr>
          <p:cNvPicPr>
            <a:picLocks noChangeAspect="1"/>
          </p:cNvPicPr>
          <p:nvPr/>
        </p:nvPicPr>
        <p:blipFill>
          <a:blip r:embed="rId2"/>
          <a:stretch>
            <a:fillRect/>
          </a:stretch>
        </p:blipFill>
        <p:spPr>
          <a:xfrm>
            <a:off x="374650" y="781384"/>
            <a:ext cx="8394700" cy="4203032"/>
          </a:xfrm>
          <a:prstGeom prst="rect">
            <a:avLst/>
          </a:prstGeom>
        </p:spPr>
      </p:pic>
      <p:sp>
        <p:nvSpPr>
          <p:cNvPr id="7" name="Content Placeholder 2">
            <a:extLst>
              <a:ext uri="{FF2B5EF4-FFF2-40B4-BE49-F238E27FC236}">
                <a16:creationId xmlns:a16="http://schemas.microsoft.com/office/drawing/2014/main" id="{C459CA7F-DDCC-7647-8BA7-72324A80D812}"/>
              </a:ext>
            </a:extLst>
          </p:cNvPr>
          <p:cNvSpPr txBox="1">
            <a:spLocks/>
          </p:cNvSpPr>
          <p:nvPr/>
        </p:nvSpPr>
        <p:spPr>
          <a:xfrm>
            <a:off x="628650" y="5132722"/>
            <a:ext cx="7886700" cy="79817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buFont typeface="Arial" panose="020B0604020202020204" pitchFamily="34" charset="0"/>
              <a:buNone/>
            </a:pPr>
            <a:r>
              <a:rPr lang="en-US" sz="1200" dirty="0">
                <a:latin typeface="Helvetica" pitchFamily="2" charset="0"/>
              </a:rPr>
              <a:t>Powerful for resting-state fMRI, task-based fMRI and movie-watching fMRI analysis</a:t>
            </a:r>
          </a:p>
          <a:p>
            <a:pPr marL="0" indent="0" algn="ctr">
              <a:lnSpc>
                <a:spcPct val="150000"/>
              </a:lnSpc>
              <a:buFont typeface="Arial" panose="020B0604020202020204" pitchFamily="34" charset="0"/>
              <a:buNone/>
            </a:pPr>
            <a:r>
              <a:rPr lang="en-US" sz="1200" dirty="0">
                <a:latin typeface="Helvetica" pitchFamily="2" charset="0"/>
              </a:rPr>
              <a:t>Limit to 12GB RAM</a:t>
            </a:r>
          </a:p>
        </p:txBody>
      </p:sp>
    </p:spTree>
    <p:extLst>
      <p:ext uri="{BB962C8B-B14F-4D97-AF65-F5344CB8AC3E}">
        <p14:creationId xmlns:p14="http://schemas.microsoft.com/office/powerpoint/2010/main" val="1999739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46059D-2322-214D-8DA5-913FF90EF0C1}"/>
              </a:ext>
            </a:extLst>
          </p:cNvPr>
          <p:cNvSpPr>
            <a:spLocks noGrp="1"/>
          </p:cNvSpPr>
          <p:nvPr>
            <p:ph type="title"/>
          </p:nvPr>
        </p:nvSpPr>
        <p:spPr/>
        <p:txBody>
          <a:bodyPr>
            <a:normAutofit/>
          </a:bodyPr>
          <a:lstStyle/>
          <a:p>
            <a:endParaRPr lang="en-US" sz="2400" dirty="0">
              <a:latin typeface="Helvetica" pitchFamily="2" charset="0"/>
            </a:endParaRPr>
          </a:p>
        </p:txBody>
      </p:sp>
      <p:sp>
        <p:nvSpPr>
          <p:cNvPr id="3" name="Content Placeholder 2">
            <a:extLst>
              <a:ext uri="{FF2B5EF4-FFF2-40B4-BE49-F238E27FC236}">
                <a16:creationId xmlns:a16="http://schemas.microsoft.com/office/drawing/2014/main" id="{F2FE1C14-A087-634D-8EF1-F69473E3E20C}"/>
              </a:ext>
            </a:extLst>
          </p:cNvPr>
          <p:cNvSpPr>
            <a:spLocks noGrp="1"/>
          </p:cNvSpPr>
          <p:nvPr>
            <p:ph idx="1"/>
          </p:nvPr>
        </p:nvSpPr>
        <p:spPr>
          <a:xfrm>
            <a:off x="628650" y="1100931"/>
            <a:ext cx="7886700" cy="4351338"/>
          </a:xfrm>
        </p:spPr>
        <p:txBody>
          <a:bodyPr/>
          <a:lstStyle/>
          <a:p>
            <a:pPr marL="0" indent="0" algn="ctr">
              <a:buNone/>
            </a:pPr>
            <a:r>
              <a:rPr lang="en-US" sz="1400" b="1" dirty="0">
                <a:solidFill>
                  <a:srgbClr val="AB1842"/>
                </a:solidFill>
                <a:latin typeface="Helvetica" pitchFamily="2" charset="0"/>
              </a:rPr>
              <a:t>Python Notebooks</a:t>
            </a:r>
          </a:p>
          <a:p>
            <a:pPr marL="0" indent="0" algn="ctr">
              <a:buNone/>
            </a:pPr>
            <a:r>
              <a:rPr lang="en-US" sz="1400" b="1" dirty="0">
                <a:solidFill>
                  <a:srgbClr val="AB1842"/>
                </a:solidFill>
                <a:latin typeface="Helvetica" pitchFamily="2" charset="0"/>
              </a:rPr>
              <a:t>Neuroimaging-based Packages</a:t>
            </a:r>
          </a:p>
          <a:p>
            <a:pPr marL="0" indent="0">
              <a:buNone/>
            </a:pPr>
            <a:endParaRPr lang="en-US" dirty="0"/>
          </a:p>
          <a:p>
            <a:pPr marL="0" indent="0">
              <a:buNone/>
            </a:pPr>
            <a:endParaRPr lang="en-US" dirty="0"/>
          </a:p>
          <a:p>
            <a:pPr marL="0" indent="0">
              <a:buNone/>
            </a:pPr>
            <a:endParaRPr lang="en-US" dirty="0"/>
          </a:p>
        </p:txBody>
      </p:sp>
      <p:sp>
        <p:nvSpPr>
          <p:cNvPr id="5" name="Content Placeholder 2">
            <a:extLst>
              <a:ext uri="{FF2B5EF4-FFF2-40B4-BE49-F238E27FC236}">
                <a16:creationId xmlns:a16="http://schemas.microsoft.com/office/drawing/2014/main" id="{CBCD86E6-3506-0B47-8C3E-3DAAA17D3066}"/>
              </a:ext>
            </a:extLst>
          </p:cNvPr>
          <p:cNvSpPr txBox="1">
            <a:spLocks/>
          </p:cNvSpPr>
          <p:nvPr/>
        </p:nvSpPr>
        <p:spPr>
          <a:xfrm>
            <a:off x="539750" y="1863724"/>
            <a:ext cx="7975600" cy="462914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nSpc>
                <a:spcPct val="150000"/>
              </a:lnSpc>
              <a:buNone/>
            </a:pPr>
            <a:r>
              <a:rPr lang="en-IE" sz="1200" b="1" dirty="0">
                <a:solidFill>
                  <a:srgbClr val="AB1842"/>
                </a:solidFill>
                <a:latin typeface="Helvetica" pitchFamily="2" charset="0"/>
              </a:rPr>
              <a:t>NumPy:</a:t>
            </a:r>
            <a:r>
              <a:rPr lang="en-IE" sz="1200" dirty="0">
                <a:latin typeface="Helvetica" pitchFamily="2" charset="0"/>
              </a:rPr>
              <a:t> numerical package for scientific and arithmetic computing</a:t>
            </a:r>
          </a:p>
          <a:p>
            <a:pPr marL="0" lvl="0" indent="0">
              <a:lnSpc>
                <a:spcPct val="150000"/>
              </a:lnSpc>
              <a:buNone/>
            </a:pPr>
            <a:r>
              <a:rPr lang="en-IE" sz="1200" b="1" dirty="0">
                <a:solidFill>
                  <a:srgbClr val="AB1842"/>
                </a:solidFill>
                <a:latin typeface="Helvetica" pitchFamily="2" charset="0"/>
              </a:rPr>
              <a:t>Pandas:</a:t>
            </a:r>
            <a:r>
              <a:rPr lang="en-IE" sz="1200" dirty="0">
                <a:latin typeface="Helvetica" pitchFamily="2" charset="0"/>
              </a:rPr>
              <a:t> package to manipulate DataFrame like objects in formats such as excel and csv </a:t>
            </a:r>
          </a:p>
          <a:p>
            <a:pPr marL="0" lvl="0" indent="0">
              <a:lnSpc>
                <a:spcPct val="150000"/>
              </a:lnSpc>
              <a:buNone/>
            </a:pPr>
            <a:r>
              <a:rPr lang="en-IE" sz="1200" b="1" dirty="0">
                <a:solidFill>
                  <a:srgbClr val="AB1842"/>
                </a:solidFill>
                <a:latin typeface="Helvetica" pitchFamily="2" charset="0"/>
              </a:rPr>
              <a:t>Statsmodels:</a:t>
            </a:r>
            <a:r>
              <a:rPr lang="en-IE" sz="1200" dirty="0">
                <a:latin typeface="Helvetica" pitchFamily="2" charset="0"/>
              </a:rPr>
              <a:t> package to build statistical models and perform statistical tests </a:t>
            </a:r>
          </a:p>
          <a:p>
            <a:pPr marL="0" lvl="0" indent="0" algn="just">
              <a:lnSpc>
                <a:spcPct val="150000"/>
              </a:lnSpc>
              <a:buNone/>
            </a:pPr>
            <a:r>
              <a:rPr lang="en-IE" sz="1200" b="1" dirty="0">
                <a:solidFill>
                  <a:srgbClr val="AB1842"/>
                </a:solidFill>
                <a:latin typeface="Helvetica" pitchFamily="2" charset="0"/>
              </a:rPr>
              <a:t>Scikit-learn:</a:t>
            </a:r>
            <a:r>
              <a:rPr lang="en-IE" sz="1200" dirty="0">
                <a:latin typeface="Helvetica" pitchFamily="2" charset="0"/>
              </a:rPr>
              <a:t> package for machine learning algorithms, model selection, dimensionality reduction and preprocessing such as feature selection</a:t>
            </a:r>
            <a:endParaRPr lang="en-GB" sz="1200" dirty="0">
              <a:latin typeface="Helvetica" pitchFamily="2" charset="0"/>
            </a:endParaRPr>
          </a:p>
          <a:p>
            <a:pPr marL="0" lvl="0" indent="0" algn="just">
              <a:lnSpc>
                <a:spcPct val="150000"/>
              </a:lnSpc>
              <a:buNone/>
            </a:pPr>
            <a:r>
              <a:rPr lang="en-IE" sz="1200" b="1" dirty="0">
                <a:solidFill>
                  <a:srgbClr val="AB1842"/>
                </a:solidFill>
                <a:latin typeface="Helvetica" pitchFamily="2" charset="0"/>
              </a:rPr>
              <a:t>Nilearn:</a:t>
            </a:r>
            <a:r>
              <a:rPr lang="en-IE" sz="1200" dirty="0">
                <a:latin typeface="Helvetica" pitchFamily="2" charset="0"/>
              </a:rPr>
              <a:t> package to perform neuroimaging-based analyses on structural and functional MRI data in addition to applying machine learning techniques on high-dimensional neuroimaging data such as MVPA</a:t>
            </a:r>
          </a:p>
          <a:p>
            <a:pPr marL="0" lvl="0" indent="0">
              <a:lnSpc>
                <a:spcPct val="150000"/>
              </a:lnSpc>
              <a:buNone/>
            </a:pPr>
            <a:r>
              <a:rPr lang="en-IE" sz="1200" b="1" dirty="0">
                <a:solidFill>
                  <a:srgbClr val="AB1842"/>
                </a:solidFill>
                <a:latin typeface="Helvetica" pitchFamily="2" charset="0"/>
              </a:rPr>
              <a:t>Nltools:</a:t>
            </a:r>
            <a:r>
              <a:rPr lang="en-IE" sz="1200" dirty="0">
                <a:latin typeface="Helvetica" pitchFamily="2" charset="0"/>
              </a:rPr>
              <a:t> neuroimaging-based package for fMRI data analyses (e.g., resting-state, task-based, naturalistic)</a:t>
            </a:r>
          </a:p>
          <a:p>
            <a:pPr marL="0" lvl="0" indent="0">
              <a:lnSpc>
                <a:spcPct val="150000"/>
              </a:lnSpc>
              <a:buNone/>
            </a:pPr>
            <a:r>
              <a:rPr lang="en-IE" sz="1200" b="1" dirty="0">
                <a:solidFill>
                  <a:srgbClr val="AB1842"/>
                </a:solidFill>
                <a:latin typeface="Helvetica" pitchFamily="2" charset="0"/>
              </a:rPr>
              <a:t>Pingouin:</a:t>
            </a:r>
            <a:r>
              <a:rPr lang="en-IE" sz="1200" dirty="0">
                <a:latin typeface="Helvetica" pitchFamily="2" charset="0"/>
              </a:rPr>
              <a:t> package which offers simple statistical functions and graphics</a:t>
            </a:r>
          </a:p>
          <a:p>
            <a:pPr marL="0" lvl="0" indent="0">
              <a:lnSpc>
                <a:spcPct val="150000"/>
              </a:lnSpc>
              <a:buNone/>
            </a:pPr>
            <a:r>
              <a:rPr lang="en-IE" sz="1200" b="1" dirty="0">
                <a:solidFill>
                  <a:srgbClr val="AB1842"/>
                </a:solidFill>
                <a:latin typeface="Helvetica" pitchFamily="2" charset="0"/>
              </a:rPr>
              <a:t>Matplotlib:</a:t>
            </a:r>
            <a:r>
              <a:rPr lang="en-IE" sz="1200" dirty="0">
                <a:latin typeface="Helvetica" pitchFamily="2" charset="0"/>
              </a:rPr>
              <a:t> package to facilitate data visualisation in both static and interactive fashions</a:t>
            </a:r>
          </a:p>
          <a:p>
            <a:pPr marL="0" lvl="0" indent="0">
              <a:lnSpc>
                <a:spcPct val="150000"/>
              </a:lnSpc>
              <a:buNone/>
            </a:pPr>
            <a:r>
              <a:rPr lang="en-IE" sz="1200" b="1" dirty="0">
                <a:solidFill>
                  <a:srgbClr val="AB1842"/>
                </a:solidFill>
                <a:latin typeface="Helvetica" pitchFamily="2" charset="0"/>
              </a:rPr>
              <a:t>Seaborn:</a:t>
            </a:r>
            <a:r>
              <a:rPr lang="en-IE" sz="1200" dirty="0">
                <a:latin typeface="Helvetica" pitchFamily="2" charset="0"/>
              </a:rPr>
              <a:t> package to enable data visualisation for statistical measures and tests</a:t>
            </a:r>
            <a:endParaRPr lang="en-GB" sz="1200" dirty="0">
              <a:latin typeface="Helvetica" pitchFamily="2" charset="0"/>
            </a:endParaRPr>
          </a:p>
        </p:txBody>
      </p:sp>
      <p:sp>
        <p:nvSpPr>
          <p:cNvPr id="6" name="Rectangle 5">
            <a:extLst>
              <a:ext uri="{FF2B5EF4-FFF2-40B4-BE49-F238E27FC236}">
                <a16:creationId xmlns:a16="http://schemas.microsoft.com/office/drawing/2014/main" id="{D043D16D-B04B-064A-9061-26AD5AFE4A97}"/>
              </a:ext>
            </a:extLst>
          </p:cNvPr>
          <p:cNvSpPr/>
          <p:nvPr/>
        </p:nvSpPr>
        <p:spPr>
          <a:xfrm>
            <a:off x="565150" y="6262041"/>
            <a:ext cx="4750018" cy="230832"/>
          </a:xfrm>
          <a:prstGeom prst="rect">
            <a:avLst/>
          </a:prstGeom>
        </p:spPr>
        <p:txBody>
          <a:bodyPr wrap="none">
            <a:spAutoFit/>
          </a:bodyPr>
          <a:lstStyle/>
          <a:p>
            <a:r>
              <a:rPr lang="en-US" sz="900" dirty="0">
                <a:latin typeface="Helvetica" pitchFamily="2" charset="0"/>
              </a:rPr>
              <a:t>*These packages are not exhaustive as there are several more which are equally useful.</a:t>
            </a:r>
            <a:endParaRPr lang="en-US" sz="900" dirty="0"/>
          </a:p>
        </p:txBody>
      </p:sp>
    </p:spTree>
    <p:extLst>
      <p:ext uri="{BB962C8B-B14F-4D97-AF65-F5344CB8AC3E}">
        <p14:creationId xmlns:p14="http://schemas.microsoft.com/office/powerpoint/2010/main" val="38612492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46059D-2322-214D-8DA5-913FF90EF0C1}"/>
              </a:ext>
            </a:extLst>
          </p:cNvPr>
          <p:cNvSpPr>
            <a:spLocks noGrp="1"/>
          </p:cNvSpPr>
          <p:nvPr>
            <p:ph type="title"/>
          </p:nvPr>
        </p:nvSpPr>
        <p:spPr/>
        <p:txBody>
          <a:bodyPr>
            <a:normAutofit/>
          </a:bodyPr>
          <a:lstStyle/>
          <a:p>
            <a:endParaRPr lang="en-US" sz="2400" dirty="0">
              <a:latin typeface="Helvetica" pitchFamily="2" charset="0"/>
            </a:endParaRPr>
          </a:p>
        </p:txBody>
      </p:sp>
      <p:sp>
        <p:nvSpPr>
          <p:cNvPr id="3" name="Content Placeholder 2">
            <a:extLst>
              <a:ext uri="{FF2B5EF4-FFF2-40B4-BE49-F238E27FC236}">
                <a16:creationId xmlns:a16="http://schemas.microsoft.com/office/drawing/2014/main" id="{F2FE1C14-A087-634D-8EF1-F69473E3E20C}"/>
              </a:ext>
            </a:extLst>
          </p:cNvPr>
          <p:cNvSpPr>
            <a:spLocks noGrp="1"/>
          </p:cNvSpPr>
          <p:nvPr>
            <p:ph idx="1"/>
          </p:nvPr>
        </p:nvSpPr>
        <p:spPr>
          <a:xfrm>
            <a:off x="628650" y="1100931"/>
            <a:ext cx="7886700" cy="4351338"/>
          </a:xfrm>
        </p:spPr>
        <p:txBody>
          <a:bodyPr/>
          <a:lstStyle/>
          <a:p>
            <a:pPr marL="0" indent="0" algn="ctr">
              <a:buNone/>
            </a:pPr>
            <a:r>
              <a:rPr lang="en-US" sz="1400" b="1" dirty="0">
                <a:solidFill>
                  <a:srgbClr val="AB1842"/>
                </a:solidFill>
                <a:latin typeface="Helvetica" pitchFamily="2" charset="0"/>
              </a:rPr>
              <a:t>Code Sharing</a:t>
            </a:r>
          </a:p>
          <a:p>
            <a:pPr marL="0" indent="0" algn="ctr">
              <a:buNone/>
            </a:pPr>
            <a:r>
              <a:rPr lang="en-US" sz="1400" b="1" dirty="0">
                <a:solidFill>
                  <a:srgbClr val="AB1842"/>
                </a:solidFill>
                <a:latin typeface="Helvetica" pitchFamily="2" charset="0"/>
              </a:rPr>
              <a:t>GitHub Repository</a:t>
            </a:r>
          </a:p>
          <a:p>
            <a:pPr marL="0" indent="0">
              <a:buNone/>
            </a:pPr>
            <a:endParaRPr lang="en-US" dirty="0"/>
          </a:p>
          <a:p>
            <a:pPr marL="0" indent="0">
              <a:buNone/>
            </a:pPr>
            <a:endParaRPr lang="en-US" dirty="0"/>
          </a:p>
          <a:p>
            <a:pPr marL="0" indent="0">
              <a:buNone/>
            </a:pPr>
            <a:endParaRPr lang="en-US" dirty="0"/>
          </a:p>
        </p:txBody>
      </p:sp>
      <p:pic>
        <p:nvPicPr>
          <p:cNvPr id="5" name="Picture 4" descr="Graphical user interface, text&#10;&#10;Description automatically generated">
            <a:extLst>
              <a:ext uri="{FF2B5EF4-FFF2-40B4-BE49-F238E27FC236}">
                <a16:creationId xmlns:a16="http://schemas.microsoft.com/office/drawing/2014/main" id="{43432713-F439-2544-8135-BC00866856F5}"/>
              </a:ext>
            </a:extLst>
          </p:cNvPr>
          <p:cNvPicPr>
            <a:picLocks noChangeAspect="1"/>
          </p:cNvPicPr>
          <p:nvPr/>
        </p:nvPicPr>
        <p:blipFill>
          <a:blip r:embed="rId2"/>
          <a:stretch>
            <a:fillRect/>
          </a:stretch>
        </p:blipFill>
        <p:spPr>
          <a:xfrm>
            <a:off x="2255862" y="1690690"/>
            <a:ext cx="4632276" cy="5021838"/>
          </a:xfrm>
          <a:prstGeom prst="rect">
            <a:avLst/>
          </a:prstGeom>
        </p:spPr>
      </p:pic>
    </p:spTree>
    <p:extLst>
      <p:ext uri="{BB962C8B-B14F-4D97-AF65-F5344CB8AC3E}">
        <p14:creationId xmlns:p14="http://schemas.microsoft.com/office/powerpoint/2010/main" val="12711627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46059D-2322-214D-8DA5-913FF90EF0C1}"/>
              </a:ext>
            </a:extLst>
          </p:cNvPr>
          <p:cNvSpPr>
            <a:spLocks noGrp="1"/>
          </p:cNvSpPr>
          <p:nvPr>
            <p:ph type="title"/>
          </p:nvPr>
        </p:nvSpPr>
        <p:spPr/>
        <p:txBody>
          <a:bodyPr>
            <a:normAutofit/>
          </a:bodyPr>
          <a:lstStyle/>
          <a:p>
            <a:endParaRPr lang="en-US" sz="2400" dirty="0">
              <a:latin typeface="Helvetica" pitchFamily="2" charset="0"/>
            </a:endParaRPr>
          </a:p>
        </p:txBody>
      </p:sp>
      <p:sp>
        <p:nvSpPr>
          <p:cNvPr id="3" name="Content Placeholder 2">
            <a:extLst>
              <a:ext uri="{FF2B5EF4-FFF2-40B4-BE49-F238E27FC236}">
                <a16:creationId xmlns:a16="http://schemas.microsoft.com/office/drawing/2014/main" id="{F2FE1C14-A087-634D-8EF1-F69473E3E20C}"/>
              </a:ext>
            </a:extLst>
          </p:cNvPr>
          <p:cNvSpPr>
            <a:spLocks noGrp="1"/>
          </p:cNvSpPr>
          <p:nvPr>
            <p:ph idx="1"/>
          </p:nvPr>
        </p:nvSpPr>
        <p:spPr>
          <a:xfrm>
            <a:off x="628650" y="1100931"/>
            <a:ext cx="7886700" cy="4351338"/>
          </a:xfrm>
        </p:spPr>
        <p:txBody>
          <a:bodyPr/>
          <a:lstStyle/>
          <a:p>
            <a:pPr marL="0" indent="0" algn="ctr">
              <a:buNone/>
            </a:pPr>
            <a:r>
              <a:rPr lang="en-US" sz="1400" b="1" dirty="0">
                <a:solidFill>
                  <a:srgbClr val="AB1842"/>
                </a:solidFill>
                <a:latin typeface="Helvetica" pitchFamily="2" charset="0"/>
              </a:rPr>
              <a:t>Code Sharing</a:t>
            </a:r>
          </a:p>
          <a:p>
            <a:pPr marL="0" indent="0" algn="ctr">
              <a:buNone/>
            </a:pPr>
            <a:r>
              <a:rPr lang="en-US" sz="1400" b="1" dirty="0">
                <a:solidFill>
                  <a:srgbClr val="AB1842"/>
                </a:solidFill>
                <a:latin typeface="Helvetica" pitchFamily="2" charset="0"/>
              </a:rPr>
              <a:t>GitHub Repository</a:t>
            </a:r>
          </a:p>
          <a:p>
            <a:pPr marL="0" indent="0">
              <a:buNone/>
            </a:pPr>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13269428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46059D-2322-214D-8DA5-913FF90EF0C1}"/>
              </a:ext>
            </a:extLst>
          </p:cNvPr>
          <p:cNvSpPr>
            <a:spLocks noGrp="1"/>
          </p:cNvSpPr>
          <p:nvPr>
            <p:ph type="title"/>
          </p:nvPr>
        </p:nvSpPr>
        <p:spPr/>
        <p:txBody>
          <a:bodyPr>
            <a:normAutofit/>
          </a:bodyPr>
          <a:lstStyle/>
          <a:p>
            <a:endParaRPr lang="en-US" sz="2400" dirty="0">
              <a:latin typeface="Helvetica" pitchFamily="2" charset="0"/>
            </a:endParaRPr>
          </a:p>
        </p:txBody>
      </p:sp>
      <p:sp>
        <p:nvSpPr>
          <p:cNvPr id="3" name="Content Placeholder 2">
            <a:extLst>
              <a:ext uri="{FF2B5EF4-FFF2-40B4-BE49-F238E27FC236}">
                <a16:creationId xmlns:a16="http://schemas.microsoft.com/office/drawing/2014/main" id="{F2FE1C14-A087-634D-8EF1-F69473E3E20C}"/>
              </a:ext>
            </a:extLst>
          </p:cNvPr>
          <p:cNvSpPr>
            <a:spLocks noGrp="1"/>
          </p:cNvSpPr>
          <p:nvPr>
            <p:ph idx="1"/>
          </p:nvPr>
        </p:nvSpPr>
        <p:spPr>
          <a:xfrm>
            <a:off x="628650" y="1100931"/>
            <a:ext cx="7886700" cy="4351338"/>
          </a:xfrm>
        </p:spPr>
        <p:txBody>
          <a:bodyPr/>
          <a:lstStyle/>
          <a:p>
            <a:pPr marL="0" indent="0" algn="ctr">
              <a:buNone/>
            </a:pPr>
            <a:r>
              <a:rPr lang="en-US" sz="1400" b="1" dirty="0">
                <a:solidFill>
                  <a:srgbClr val="AB1842"/>
                </a:solidFill>
                <a:latin typeface="Helvetica" pitchFamily="2" charset="0"/>
              </a:rPr>
              <a:t>Resistances</a:t>
            </a:r>
          </a:p>
          <a:p>
            <a:pPr marL="0" indent="0">
              <a:buNone/>
            </a:pPr>
            <a:endParaRPr lang="en-US" dirty="0"/>
          </a:p>
          <a:p>
            <a:pPr marL="0" indent="0">
              <a:buNone/>
            </a:pPr>
            <a:endParaRPr lang="en-US" dirty="0"/>
          </a:p>
          <a:p>
            <a:pPr marL="0" indent="0">
              <a:buNone/>
            </a:pPr>
            <a:endParaRPr lang="en-US" dirty="0"/>
          </a:p>
        </p:txBody>
      </p:sp>
      <p:sp>
        <p:nvSpPr>
          <p:cNvPr id="6" name="Content Placeholder 5">
            <a:extLst>
              <a:ext uri="{FF2B5EF4-FFF2-40B4-BE49-F238E27FC236}">
                <a16:creationId xmlns:a16="http://schemas.microsoft.com/office/drawing/2014/main" id="{CE0D1E5B-ABF6-A642-8E44-886CE3E22398}"/>
              </a:ext>
            </a:extLst>
          </p:cNvPr>
          <p:cNvSpPr txBox="1">
            <a:spLocks/>
          </p:cNvSpPr>
          <p:nvPr/>
        </p:nvSpPr>
        <p:spPr>
          <a:xfrm>
            <a:off x="302228" y="1594646"/>
            <a:ext cx="8108950" cy="303371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46050" indent="0" algn="just">
              <a:lnSpc>
                <a:spcPct val="150000"/>
              </a:lnSpc>
              <a:spcBef>
                <a:spcPts val="0"/>
              </a:spcBef>
              <a:buSzPts val="1300"/>
              <a:buNone/>
            </a:pPr>
            <a:endParaRPr lang="en-GB" sz="1200" dirty="0">
              <a:latin typeface="Helvetica" pitchFamily="2" charset="0"/>
              <a:ea typeface="Cambria Math"/>
              <a:cs typeface="Cambria Math"/>
              <a:sym typeface="Cambria Math"/>
            </a:endParaRPr>
          </a:p>
          <a:p>
            <a:pPr marL="146050" indent="0" algn="just">
              <a:lnSpc>
                <a:spcPct val="150000"/>
              </a:lnSpc>
              <a:spcBef>
                <a:spcPts val="0"/>
              </a:spcBef>
              <a:buSzPts val="1300"/>
              <a:buNone/>
            </a:pPr>
            <a:r>
              <a:rPr lang="en-GB" sz="1200" dirty="0">
                <a:latin typeface="Helvetica" pitchFamily="2" charset="0"/>
                <a:ea typeface="Cambria Math"/>
                <a:cs typeface="Cambria Math"/>
                <a:sym typeface="Cambria Math"/>
              </a:rPr>
              <a:t>  It’s only the result that matters!</a:t>
            </a:r>
          </a:p>
          <a:p>
            <a:pPr marL="146050" indent="0" algn="just">
              <a:lnSpc>
                <a:spcPct val="150000"/>
              </a:lnSpc>
              <a:spcBef>
                <a:spcPts val="0"/>
              </a:spcBef>
              <a:buSzPts val="1300"/>
              <a:buNone/>
            </a:pPr>
            <a:endParaRPr lang="en-GB" sz="1200" dirty="0">
              <a:latin typeface="Helvetica" pitchFamily="2" charset="0"/>
            </a:endParaRPr>
          </a:p>
          <a:p>
            <a:pPr marL="146050" indent="0" algn="just">
              <a:lnSpc>
                <a:spcPct val="150000"/>
              </a:lnSpc>
              <a:spcBef>
                <a:spcPts val="0"/>
              </a:spcBef>
              <a:buSzPts val="1300"/>
              <a:buNone/>
            </a:pPr>
            <a:r>
              <a:rPr lang="en-GB" sz="1200" dirty="0">
                <a:latin typeface="Helvetica" pitchFamily="2" charset="0"/>
                <a:ea typeface="Cambria Math"/>
                <a:cs typeface="Cambria Math"/>
                <a:sym typeface="Cambria Math"/>
              </a:rPr>
              <a:t>  I’d rather do real science than tidy up my data.</a:t>
            </a:r>
          </a:p>
          <a:p>
            <a:pPr marL="146050" indent="0" algn="just">
              <a:lnSpc>
                <a:spcPct val="150000"/>
              </a:lnSpc>
              <a:spcBef>
                <a:spcPts val="0"/>
              </a:spcBef>
              <a:buSzPts val="1300"/>
              <a:buNone/>
            </a:pPr>
            <a:endParaRPr lang="en-GB" sz="1200" dirty="0">
              <a:latin typeface="Helvetica" pitchFamily="2" charset="0"/>
            </a:endParaRPr>
          </a:p>
          <a:p>
            <a:pPr marL="146050" indent="0" algn="just">
              <a:lnSpc>
                <a:spcPct val="150000"/>
              </a:lnSpc>
              <a:spcBef>
                <a:spcPts val="0"/>
              </a:spcBef>
              <a:buSzPts val="1300"/>
              <a:buNone/>
            </a:pPr>
            <a:r>
              <a:rPr lang="en-GB" sz="1200" dirty="0">
                <a:latin typeface="Helvetica" pitchFamily="2" charset="0"/>
                <a:ea typeface="Cambria Math"/>
                <a:cs typeface="Cambria Math"/>
                <a:sym typeface="Cambria Math"/>
              </a:rPr>
              <a:t>  Mind your own business! I document my data the way I want!</a:t>
            </a:r>
          </a:p>
          <a:p>
            <a:pPr marL="146050" indent="0" algn="just">
              <a:lnSpc>
                <a:spcPct val="150000"/>
              </a:lnSpc>
              <a:spcBef>
                <a:spcPts val="0"/>
              </a:spcBef>
              <a:buSzPts val="1300"/>
              <a:buNone/>
            </a:pPr>
            <a:endParaRPr lang="en-GB" sz="1200" dirty="0">
              <a:latin typeface="Helvetica" pitchFamily="2" charset="0"/>
            </a:endParaRPr>
          </a:p>
          <a:p>
            <a:pPr marL="146050" indent="0" algn="just">
              <a:lnSpc>
                <a:spcPct val="150000"/>
              </a:lnSpc>
              <a:spcBef>
                <a:spcPts val="0"/>
              </a:spcBef>
              <a:buSzPts val="1300"/>
              <a:buNone/>
            </a:pPr>
            <a:r>
              <a:rPr lang="en-GB" sz="1200" dirty="0">
                <a:latin typeface="Helvetica" pitchFamily="2" charset="0"/>
                <a:ea typeface="Cambria Math"/>
                <a:cs typeface="Cambria Math"/>
                <a:sym typeface="Cambria Math"/>
              </a:rPr>
              <a:t>  Excel works just fine. I don’t need any fancy R or Python or whatever.</a:t>
            </a:r>
          </a:p>
          <a:p>
            <a:pPr marL="146050" indent="0" algn="just">
              <a:lnSpc>
                <a:spcPct val="150000"/>
              </a:lnSpc>
              <a:spcBef>
                <a:spcPts val="0"/>
              </a:spcBef>
              <a:buSzPts val="1300"/>
              <a:buNone/>
            </a:pPr>
            <a:endParaRPr lang="en-GB" sz="1200" dirty="0">
              <a:latin typeface="Helvetica" pitchFamily="2" charset="0"/>
            </a:endParaRPr>
          </a:p>
          <a:p>
            <a:pPr marL="146050" indent="0" algn="just">
              <a:lnSpc>
                <a:spcPct val="100000"/>
              </a:lnSpc>
              <a:spcBef>
                <a:spcPts val="0"/>
              </a:spcBef>
              <a:buSzPts val="1300"/>
              <a:buNone/>
            </a:pPr>
            <a:r>
              <a:rPr lang="en-GB" sz="1200" dirty="0">
                <a:latin typeface="Helvetica" pitchFamily="2" charset="0"/>
                <a:ea typeface="Cambria Math"/>
                <a:cs typeface="Cambria Math"/>
                <a:sym typeface="Cambria Math"/>
              </a:rPr>
              <a:t>  Reproducibility sounds alright, but my code and data are spread over so many hard drives and directories. </a:t>
            </a:r>
          </a:p>
          <a:p>
            <a:pPr marL="146050" indent="0" algn="just">
              <a:lnSpc>
                <a:spcPct val="100000"/>
              </a:lnSpc>
              <a:spcBef>
                <a:spcPts val="0"/>
              </a:spcBef>
              <a:buSzPts val="1300"/>
              <a:buNone/>
            </a:pPr>
            <a:r>
              <a:rPr lang="en-GB" sz="1200" dirty="0">
                <a:latin typeface="Helvetica" pitchFamily="2" charset="0"/>
                <a:ea typeface="Cambria Math"/>
                <a:cs typeface="Cambria Math"/>
                <a:sym typeface="Cambria Math"/>
              </a:rPr>
              <a:t>  It would just be too much work to collect them all in one place.</a:t>
            </a:r>
          </a:p>
          <a:p>
            <a:pPr marL="146050" indent="0" algn="just">
              <a:lnSpc>
                <a:spcPct val="150000"/>
              </a:lnSpc>
              <a:spcBef>
                <a:spcPts val="0"/>
              </a:spcBef>
              <a:buSzPts val="1300"/>
              <a:buNone/>
            </a:pPr>
            <a:endParaRPr lang="en-GB" sz="1200" dirty="0">
              <a:latin typeface="Helvetica" pitchFamily="2" charset="0"/>
            </a:endParaRPr>
          </a:p>
          <a:p>
            <a:pPr marL="146050" indent="0" algn="just">
              <a:lnSpc>
                <a:spcPct val="150000"/>
              </a:lnSpc>
              <a:spcBef>
                <a:spcPts val="0"/>
              </a:spcBef>
              <a:buSzPts val="1300"/>
              <a:buNone/>
            </a:pPr>
            <a:r>
              <a:rPr lang="en-GB" sz="1200" dirty="0">
                <a:latin typeface="Helvetica" pitchFamily="2" charset="0"/>
                <a:ea typeface="Cambria Math"/>
                <a:cs typeface="Cambria Math"/>
                <a:sym typeface="Cambria Math"/>
              </a:rPr>
              <a:t>  We can always sort out the code and data after submission.</a:t>
            </a:r>
          </a:p>
          <a:p>
            <a:pPr marL="146050" indent="0" algn="just">
              <a:lnSpc>
                <a:spcPct val="150000"/>
              </a:lnSpc>
              <a:spcBef>
                <a:spcPts val="0"/>
              </a:spcBef>
              <a:buSzPts val="1300"/>
              <a:buNone/>
            </a:pPr>
            <a:endParaRPr lang="en-US" sz="1200" dirty="0">
              <a:latin typeface="Helvetica" pitchFamily="2" charset="0"/>
            </a:endParaRPr>
          </a:p>
          <a:p>
            <a:pPr marL="0" indent="0">
              <a:lnSpc>
                <a:spcPct val="150000"/>
              </a:lnSpc>
              <a:buNone/>
            </a:pPr>
            <a:endParaRPr lang="en-US" sz="1200" dirty="0">
              <a:latin typeface="Helvetica" pitchFamily="2" charset="0"/>
            </a:endParaRPr>
          </a:p>
          <a:p>
            <a:pPr marL="0" indent="0">
              <a:lnSpc>
                <a:spcPct val="150000"/>
              </a:lnSpc>
              <a:buNone/>
            </a:pPr>
            <a:endParaRPr lang="en-US" sz="1200" dirty="0">
              <a:latin typeface="Helvetica" pitchFamily="2" charset="0"/>
            </a:endParaRPr>
          </a:p>
        </p:txBody>
      </p:sp>
      <p:sp>
        <p:nvSpPr>
          <p:cNvPr id="5" name="TextBox 4">
            <a:extLst>
              <a:ext uri="{FF2B5EF4-FFF2-40B4-BE49-F238E27FC236}">
                <a16:creationId xmlns:a16="http://schemas.microsoft.com/office/drawing/2014/main" id="{98B7F6A0-1485-EF4B-8328-165FD166B620}"/>
              </a:ext>
            </a:extLst>
          </p:cNvPr>
          <p:cNvSpPr txBox="1"/>
          <p:nvPr/>
        </p:nvSpPr>
        <p:spPr>
          <a:xfrm>
            <a:off x="536053" y="5452269"/>
            <a:ext cx="2584227" cy="230832"/>
          </a:xfrm>
          <a:prstGeom prst="rect">
            <a:avLst/>
          </a:prstGeom>
          <a:noFill/>
        </p:spPr>
        <p:txBody>
          <a:bodyPr wrap="square" rtlCol="0">
            <a:spAutoFit/>
          </a:bodyPr>
          <a:lstStyle/>
          <a:p>
            <a:r>
              <a:rPr lang="en-US" sz="900" dirty="0">
                <a:latin typeface="Helvetica" pitchFamily="2" charset="0"/>
                <a:cs typeface="Arial" panose="020B0604020202020204" pitchFamily="34" charset="0"/>
              </a:rPr>
              <a:t>Adapted from </a:t>
            </a:r>
            <a:r>
              <a:rPr lang="en-GB" sz="900" dirty="0">
                <a:latin typeface="Helvetica" pitchFamily="2" charset="0"/>
                <a:ea typeface="Cambria Math"/>
                <a:cs typeface="Cambria Math"/>
                <a:sym typeface="Cambria Math"/>
              </a:rPr>
              <a:t>Markowetz</a:t>
            </a:r>
            <a:r>
              <a:rPr lang="en-US" sz="900" dirty="0">
                <a:latin typeface="Helvetica" pitchFamily="2" charset="0"/>
                <a:cs typeface="Arial" panose="020B0604020202020204" pitchFamily="34" charset="0"/>
              </a:rPr>
              <a:t>, 2015</a:t>
            </a:r>
          </a:p>
        </p:txBody>
      </p:sp>
    </p:spTree>
    <p:extLst>
      <p:ext uri="{BB962C8B-B14F-4D97-AF65-F5344CB8AC3E}">
        <p14:creationId xmlns:p14="http://schemas.microsoft.com/office/powerpoint/2010/main" val="17659142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46059D-2322-214D-8DA5-913FF90EF0C1}"/>
              </a:ext>
            </a:extLst>
          </p:cNvPr>
          <p:cNvSpPr>
            <a:spLocks noGrp="1"/>
          </p:cNvSpPr>
          <p:nvPr>
            <p:ph type="title"/>
          </p:nvPr>
        </p:nvSpPr>
        <p:spPr/>
        <p:txBody>
          <a:bodyPr>
            <a:normAutofit/>
          </a:bodyPr>
          <a:lstStyle/>
          <a:p>
            <a:endParaRPr lang="en-US" sz="2400" dirty="0">
              <a:latin typeface="Helvetica" pitchFamily="2" charset="0"/>
            </a:endParaRPr>
          </a:p>
        </p:txBody>
      </p:sp>
      <p:sp>
        <p:nvSpPr>
          <p:cNvPr id="3" name="Content Placeholder 2">
            <a:extLst>
              <a:ext uri="{FF2B5EF4-FFF2-40B4-BE49-F238E27FC236}">
                <a16:creationId xmlns:a16="http://schemas.microsoft.com/office/drawing/2014/main" id="{F2FE1C14-A087-634D-8EF1-F69473E3E20C}"/>
              </a:ext>
            </a:extLst>
          </p:cNvPr>
          <p:cNvSpPr>
            <a:spLocks noGrp="1"/>
          </p:cNvSpPr>
          <p:nvPr>
            <p:ph idx="1"/>
          </p:nvPr>
        </p:nvSpPr>
        <p:spPr>
          <a:xfrm>
            <a:off x="628650" y="1100931"/>
            <a:ext cx="7886700" cy="4351338"/>
          </a:xfrm>
        </p:spPr>
        <p:txBody>
          <a:bodyPr/>
          <a:lstStyle/>
          <a:p>
            <a:pPr marL="0" indent="0" algn="ctr">
              <a:buNone/>
            </a:pPr>
            <a:r>
              <a:rPr lang="en-US" sz="1400" b="1" dirty="0">
                <a:solidFill>
                  <a:srgbClr val="AB1842"/>
                </a:solidFill>
                <a:latin typeface="Helvetica" pitchFamily="2" charset="0"/>
              </a:rPr>
              <a:t>Where Do We Start?</a:t>
            </a:r>
          </a:p>
          <a:p>
            <a:pPr marL="0" indent="0" algn="ctr">
              <a:buNone/>
            </a:pPr>
            <a:r>
              <a:rPr lang="en-US" sz="1400" b="1" dirty="0">
                <a:solidFill>
                  <a:srgbClr val="AB1842"/>
                </a:solidFill>
                <a:latin typeface="Helvetica" pitchFamily="2" charset="0"/>
              </a:rPr>
              <a:t>Top-Down vs. Bottom-Up</a:t>
            </a:r>
          </a:p>
          <a:p>
            <a:pPr marL="0" indent="0">
              <a:buNone/>
            </a:pPr>
            <a:endParaRPr lang="en-US" dirty="0"/>
          </a:p>
          <a:p>
            <a:pPr marL="0" indent="0">
              <a:buNone/>
            </a:pPr>
            <a:endParaRPr lang="en-US" dirty="0"/>
          </a:p>
          <a:p>
            <a:pPr marL="0" indent="0">
              <a:buNone/>
            </a:pPr>
            <a:endParaRPr lang="en-US" dirty="0"/>
          </a:p>
        </p:txBody>
      </p:sp>
      <p:grpSp>
        <p:nvGrpSpPr>
          <p:cNvPr id="5" name="Google Shape;386;p31">
            <a:extLst>
              <a:ext uri="{FF2B5EF4-FFF2-40B4-BE49-F238E27FC236}">
                <a16:creationId xmlns:a16="http://schemas.microsoft.com/office/drawing/2014/main" id="{6705ED46-F7ED-994C-AF94-212B57A78915}"/>
              </a:ext>
            </a:extLst>
          </p:cNvPr>
          <p:cNvGrpSpPr/>
          <p:nvPr/>
        </p:nvGrpSpPr>
        <p:grpSpPr>
          <a:xfrm>
            <a:off x="2403231" y="2158504"/>
            <a:ext cx="1531553" cy="3317882"/>
            <a:chOff x="1969201" y="0"/>
            <a:chExt cx="2037221" cy="4527157"/>
          </a:xfrm>
        </p:grpSpPr>
        <p:sp>
          <p:nvSpPr>
            <p:cNvPr id="7" name="Google Shape;387;p31">
              <a:extLst>
                <a:ext uri="{FF2B5EF4-FFF2-40B4-BE49-F238E27FC236}">
                  <a16:creationId xmlns:a16="http://schemas.microsoft.com/office/drawing/2014/main" id="{1CBA8C26-6C05-8142-8A31-7874FAA92068}"/>
                </a:ext>
              </a:extLst>
            </p:cNvPr>
            <p:cNvSpPr/>
            <p:nvPr/>
          </p:nvSpPr>
          <p:spPr>
            <a:xfrm>
              <a:off x="1969201" y="0"/>
              <a:ext cx="2037221" cy="1131789"/>
            </a:xfrm>
            <a:prstGeom prst="roundRect">
              <a:avLst>
                <a:gd name="adj" fmla="val 10000"/>
              </a:avLst>
            </a:prstGeom>
            <a:ln>
              <a:headEnd type="none" w="sm" len="sm"/>
              <a:tailEnd type="none" w="sm" len="sm"/>
            </a:ln>
          </p:spPr>
          <p:style>
            <a:lnRef idx="3">
              <a:schemeClr val="lt1"/>
            </a:lnRef>
            <a:fillRef idx="1">
              <a:schemeClr val="dk1"/>
            </a:fillRef>
            <a:effectRef idx="1">
              <a:schemeClr val="dk1"/>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sz="1200">
                <a:latin typeface="Helvetica" pitchFamily="2" charset="0"/>
              </a:endParaRPr>
            </a:p>
          </p:txBody>
        </p:sp>
        <p:sp>
          <p:nvSpPr>
            <p:cNvPr id="8" name="Google Shape;388;p31">
              <a:extLst>
                <a:ext uri="{FF2B5EF4-FFF2-40B4-BE49-F238E27FC236}">
                  <a16:creationId xmlns:a16="http://schemas.microsoft.com/office/drawing/2014/main" id="{FAC57106-1841-EB48-857E-BE8036067FDB}"/>
                </a:ext>
              </a:extLst>
            </p:cNvPr>
            <p:cNvSpPr txBox="1"/>
            <p:nvPr/>
          </p:nvSpPr>
          <p:spPr>
            <a:xfrm>
              <a:off x="2002350" y="33149"/>
              <a:ext cx="1970923" cy="1065491"/>
            </a:xfrm>
            <a:prstGeom prst="rect">
              <a:avLst/>
            </a:prstGeom>
            <a:ln/>
          </p:spPr>
          <p:style>
            <a:lnRef idx="3">
              <a:schemeClr val="lt1"/>
            </a:lnRef>
            <a:fillRef idx="1">
              <a:schemeClr val="dk1"/>
            </a:fillRef>
            <a:effectRef idx="1">
              <a:schemeClr val="dk1"/>
            </a:effectRef>
            <a:fontRef idx="minor">
              <a:schemeClr val="lt1"/>
            </a:fontRef>
          </p:style>
          <p:txBody>
            <a:bodyPr spcFirstLastPara="1" wrap="square" lIns="60950" tIns="60950" rIns="60950" bIns="60950" anchor="ctr" anchorCtr="0">
              <a:noAutofit/>
            </a:bodyPr>
            <a:lstStyle/>
            <a:p>
              <a:pPr marL="0" marR="0" lvl="0" indent="0" algn="ctr" rtl="0">
                <a:lnSpc>
                  <a:spcPct val="90000"/>
                </a:lnSpc>
                <a:spcBef>
                  <a:spcPts val="0"/>
                </a:spcBef>
                <a:spcAft>
                  <a:spcPts val="0"/>
                </a:spcAft>
                <a:buNone/>
              </a:pPr>
              <a:r>
                <a:rPr lang="en-GB" sz="1200" dirty="0">
                  <a:solidFill>
                    <a:schemeClr val="lt1"/>
                  </a:solidFill>
                  <a:latin typeface="Helvetica" pitchFamily="2" charset="0"/>
                  <a:ea typeface="Cambria Math"/>
                  <a:cs typeface="Cambria Math"/>
                  <a:sym typeface="Cambria Math"/>
                </a:rPr>
                <a:t>PI</a:t>
              </a:r>
              <a:endParaRPr sz="1200" dirty="0">
                <a:solidFill>
                  <a:schemeClr val="lt1"/>
                </a:solidFill>
                <a:latin typeface="Helvetica" pitchFamily="2" charset="0"/>
                <a:ea typeface="Cambria Math"/>
                <a:cs typeface="Cambria Math"/>
                <a:sym typeface="Cambria Math"/>
              </a:endParaRPr>
            </a:p>
          </p:txBody>
        </p:sp>
        <p:sp>
          <p:nvSpPr>
            <p:cNvPr id="9" name="Google Shape;389;p31">
              <a:extLst>
                <a:ext uri="{FF2B5EF4-FFF2-40B4-BE49-F238E27FC236}">
                  <a16:creationId xmlns:a16="http://schemas.microsoft.com/office/drawing/2014/main" id="{0E8AB3CF-5944-BE4F-8D2B-336C52C26B8D}"/>
                </a:ext>
              </a:extLst>
            </p:cNvPr>
            <p:cNvSpPr/>
            <p:nvPr/>
          </p:nvSpPr>
          <p:spPr>
            <a:xfrm rot="5400000">
              <a:off x="2775601" y="1160084"/>
              <a:ext cx="424421" cy="509305"/>
            </a:xfrm>
            <a:prstGeom prst="rightArrow">
              <a:avLst>
                <a:gd name="adj1" fmla="val 60000"/>
                <a:gd name="adj2" fmla="val 50000"/>
              </a:avLst>
            </a:prstGeom>
            <a:ln/>
          </p:spPr>
          <p:style>
            <a:lnRef idx="3">
              <a:schemeClr val="lt1"/>
            </a:lnRef>
            <a:fillRef idx="1">
              <a:schemeClr val="dk1"/>
            </a:fillRef>
            <a:effectRef idx="1">
              <a:schemeClr val="dk1"/>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sz="1200">
                <a:latin typeface="Helvetica" pitchFamily="2" charset="0"/>
              </a:endParaRPr>
            </a:p>
          </p:txBody>
        </p:sp>
        <p:sp>
          <p:nvSpPr>
            <p:cNvPr id="10" name="Google Shape;390;p31">
              <a:extLst>
                <a:ext uri="{FF2B5EF4-FFF2-40B4-BE49-F238E27FC236}">
                  <a16:creationId xmlns:a16="http://schemas.microsoft.com/office/drawing/2014/main" id="{D3973A4A-DC82-2B4D-A3B1-3CEB7D5AB674}"/>
                </a:ext>
              </a:extLst>
            </p:cNvPr>
            <p:cNvSpPr txBox="1"/>
            <p:nvPr/>
          </p:nvSpPr>
          <p:spPr>
            <a:xfrm>
              <a:off x="2835020" y="1202526"/>
              <a:ext cx="305583" cy="297095"/>
            </a:xfrm>
            <a:prstGeom prst="rect">
              <a:avLst/>
            </a:prstGeom>
            <a:ln/>
          </p:spPr>
          <p:style>
            <a:lnRef idx="3">
              <a:schemeClr val="lt1"/>
            </a:lnRef>
            <a:fillRef idx="1">
              <a:schemeClr val="dk1"/>
            </a:fillRef>
            <a:effectRef idx="1">
              <a:schemeClr val="dk1"/>
            </a:effectRef>
            <a:fontRef idx="minor">
              <a:schemeClr val="lt1"/>
            </a:fontRef>
          </p:style>
          <p:txBody>
            <a:bodyPr spcFirstLastPara="1" wrap="square" lIns="0" tIns="0" rIns="0" bIns="0" anchor="ctr" anchorCtr="0">
              <a:noAutofit/>
            </a:bodyPr>
            <a:lstStyle/>
            <a:p>
              <a:pPr marL="0" marR="0" lvl="0" indent="0" algn="ctr" rtl="0">
                <a:lnSpc>
                  <a:spcPct val="90000"/>
                </a:lnSpc>
                <a:spcBef>
                  <a:spcPts val="0"/>
                </a:spcBef>
                <a:spcAft>
                  <a:spcPts val="0"/>
                </a:spcAft>
                <a:buNone/>
              </a:pPr>
              <a:endParaRPr sz="1200">
                <a:solidFill>
                  <a:schemeClr val="lt1"/>
                </a:solidFill>
                <a:latin typeface="Helvetica" pitchFamily="2" charset="0"/>
                <a:ea typeface="Cambria Math"/>
                <a:cs typeface="Cambria Math"/>
                <a:sym typeface="Cambria Math"/>
              </a:endParaRPr>
            </a:p>
          </p:txBody>
        </p:sp>
        <p:sp>
          <p:nvSpPr>
            <p:cNvPr id="11" name="Google Shape;391;p31">
              <a:extLst>
                <a:ext uri="{FF2B5EF4-FFF2-40B4-BE49-F238E27FC236}">
                  <a16:creationId xmlns:a16="http://schemas.microsoft.com/office/drawing/2014/main" id="{FF48E222-779A-BE49-97C1-338281751D2E}"/>
                </a:ext>
              </a:extLst>
            </p:cNvPr>
            <p:cNvSpPr/>
            <p:nvPr/>
          </p:nvSpPr>
          <p:spPr>
            <a:xfrm>
              <a:off x="1969201" y="1697684"/>
              <a:ext cx="2037221" cy="1131789"/>
            </a:xfrm>
            <a:prstGeom prst="roundRect">
              <a:avLst>
                <a:gd name="adj" fmla="val 10000"/>
              </a:avLst>
            </a:prstGeom>
            <a:ln>
              <a:headEnd type="none" w="sm" len="sm"/>
              <a:tailEnd type="none" w="sm" len="sm"/>
            </a:ln>
          </p:spPr>
          <p:style>
            <a:lnRef idx="3">
              <a:schemeClr val="lt1"/>
            </a:lnRef>
            <a:fillRef idx="1">
              <a:schemeClr val="dk1"/>
            </a:fillRef>
            <a:effectRef idx="1">
              <a:schemeClr val="dk1"/>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sz="1200">
                <a:latin typeface="Helvetica" pitchFamily="2" charset="0"/>
              </a:endParaRPr>
            </a:p>
          </p:txBody>
        </p:sp>
        <p:sp>
          <p:nvSpPr>
            <p:cNvPr id="12" name="Google Shape;392;p31">
              <a:extLst>
                <a:ext uri="{FF2B5EF4-FFF2-40B4-BE49-F238E27FC236}">
                  <a16:creationId xmlns:a16="http://schemas.microsoft.com/office/drawing/2014/main" id="{5553C93E-BBE8-3345-ACB1-A7876A59ADA3}"/>
                </a:ext>
              </a:extLst>
            </p:cNvPr>
            <p:cNvSpPr txBox="1"/>
            <p:nvPr/>
          </p:nvSpPr>
          <p:spPr>
            <a:xfrm>
              <a:off x="2002350" y="1730833"/>
              <a:ext cx="1970923" cy="1065491"/>
            </a:xfrm>
            <a:prstGeom prst="rect">
              <a:avLst/>
            </a:prstGeom>
            <a:ln/>
          </p:spPr>
          <p:style>
            <a:lnRef idx="3">
              <a:schemeClr val="lt1"/>
            </a:lnRef>
            <a:fillRef idx="1">
              <a:schemeClr val="dk1"/>
            </a:fillRef>
            <a:effectRef idx="1">
              <a:schemeClr val="dk1"/>
            </a:effectRef>
            <a:fontRef idx="minor">
              <a:schemeClr val="lt1"/>
            </a:fontRef>
          </p:style>
          <p:txBody>
            <a:bodyPr spcFirstLastPara="1" wrap="square" lIns="60950" tIns="60950" rIns="60950" bIns="60950" anchor="ctr" anchorCtr="0">
              <a:noAutofit/>
            </a:bodyPr>
            <a:lstStyle/>
            <a:p>
              <a:pPr marL="0" marR="0" lvl="0" indent="0" algn="ctr" rtl="0">
                <a:lnSpc>
                  <a:spcPct val="90000"/>
                </a:lnSpc>
                <a:spcBef>
                  <a:spcPts val="0"/>
                </a:spcBef>
                <a:spcAft>
                  <a:spcPts val="0"/>
                </a:spcAft>
                <a:buNone/>
              </a:pPr>
              <a:r>
                <a:rPr lang="en-GB" sz="1200" dirty="0">
                  <a:solidFill>
                    <a:schemeClr val="lt1"/>
                  </a:solidFill>
                  <a:latin typeface="Helvetica" pitchFamily="2" charset="0"/>
                  <a:ea typeface="Cambria Math"/>
                  <a:cs typeface="Cambria Math"/>
                  <a:sym typeface="Cambria Math"/>
                </a:rPr>
                <a:t>POSTDOCS</a:t>
              </a:r>
              <a:endParaRPr sz="1200" dirty="0">
                <a:solidFill>
                  <a:schemeClr val="lt1"/>
                </a:solidFill>
                <a:latin typeface="Helvetica" pitchFamily="2" charset="0"/>
                <a:ea typeface="Cambria Math"/>
                <a:cs typeface="Cambria Math"/>
                <a:sym typeface="Cambria Math"/>
              </a:endParaRPr>
            </a:p>
          </p:txBody>
        </p:sp>
        <p:sp>
          <p:nvSpPr>
            <p:cNvPr id="13" name="Google Shape;393;p31">
              <a:extLst>
                <a:ext uri="{FF2B5EF4-FFF2-40B4-BE49-F238E27FC236}">
                  <a16:creationId xmlns:a16="http://schemas.microsoft.com/office/drawing/2014/main" id="{51EB9940-A151-8141-B650-F15D1AE5086E}"/>
                </a:ext>
              </a:extLst>
            </p:cNvPr>
            <p:cNvSpPr/>
            <p:nvPr/>
          </p:nvSpPr>
          <p:spPr>
            <a:xfrm rot="5400000">
              <a:off x="2775601" y="2857768"/>
              <a:ext cx="424421" cy="509305"/>
            </a:xfrm>
            <a:prstGeom prst="rightArrow">
              <a:avLst>
                <a:gd name="adj1" fmla="val 60000"/>
                <a:gd name="adj2" fmla="val 50000"/>
              </a:avLst>
            </a:prstGeom>
            <a:ln/>
          </p:spPr>
          <p:style>
            <a:lnRef idx="3">
              <a:schemeClr val="lt1"/>
            </a:lnRef>
            <a:fillRef idx="1">
              <a:schemeClr val="dk1"/>
            </a:fillRef>
            <a:effectRef idx="1">
              <a:schemeClr val="dk1"/>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sz="1200">
                <a:latin typeface="Helvetica" pitchFamily="2" charset="0"/>
              </a:endParaRPr>
            </a:p>
          </p:txBody>
        </p:sp>
        <p:sp>
          <p:nvSpPr>
            <p:cNvPr id="14" name="Google Shape;394;p31">
              <a:extLst>
                <a:ext uri="{FF2B5EF4-FFF2-40B4-BE49-F238E27FC236}">
                  <a16:creationId xmlns:a16="http://schemas.microsoft.com/office/drawing/2014/main" id="{75D828D3-2697-C943-957C-7F93BBB4B658}"/>
                </a:ext>
              </a:extLst>
            </p:cNvPr>
            <p:cNvSpPr txBox="1"/>
            <p:nvPr/>
          </p:nvSpPr>
          <p:spPr>
            <a:xfrm>
              <a:off x="2835020" y="2900210"/>
              <a:ext cx="305583" cy="297095"/>
            </a:xfrm>
            <a:prstGeom prst="rect">
              <a:avLst/>
            </a:prstGeom>
            <a:ln/>
          </p:spPr>
          <p:style>
            <a:lnRef idx="3">
              <a:schemeClr val="lt1"/>
            </a:lnRef>
            <a:fillRef idx="1">
              <a:schemeClr val="dk1"/>
            </a:fillRef>
            <a:effectRef idx="1">
              <a:schemeClr val="dk1"/>
            </a:effectRef>
            <a:fontRef idx="minor">
              <a:schemeClr val="lt1"/>
            </a:fontRef>
          </p:style>
          <p:txBody>
            <a:bodyPr spcFirstLastPara="1" wrap="square" lIns="0" tIns="0" rIns="0" bIns="0" anchor="ctr" anchorCtr="0">
              <a:noAutofit/>
            </a:bodyPr>
            <a:lstStyle/>
            <a:p>
              <a:pPr marL="0" marR="0" lvl="0" indent="0" algn="ctr" rtl="0">
                <a:lnSpc>
                  <a:spcPct val="90000"/>
                </a:lnSpc>
                <a:spcBef>
                  <a:spcPts val="0"/>
                </a:spcBef>
                <a:spcAft>
                  <a:spcPts val="0"/>
                </a:spcAft>
                <a:buNone/>
              </a:pPr>
              <a:endParaRPr sz="1200">
                <a:solidFill>
                  <a:schemeClr val="lt1"/>
                </a:solidFill>
                <a:latin typeface="Helvetica" pitchFamily="2" charset="0"/>
                <a:ea typeface="Cambria Math"/>
                <a:cs typeface="Cambria Math"/>
                <a:sym typeface="Cambria Math"/>
              </a:endParaRPr>
            </a:p>
          </p:txBody>
        </p:sp>
        <p:sp>
          <p:nvSpPr>
            <p:cNvPr id="15" name="Google Shape;395;p31">
              <a:extLst>
                <a:ext uri="{FF2B5EF4-FFF2-40B4-BE49-F238E27FC236}">
                  <a16:creationId xmlns:a16="http://schemas.microsoft.com/office/drawing/2014/main" id="{98F665B8-39BA-6C42-AB9B-7B0F4E0D2C06}"/>
                </a:ext>
              </a:extLst>
            </p:cNvPr>
            <p:cNvSpPr/>
            <p:nvPr/>
          </p:nvSpPr>
          <p:spPr>
            <a:xfrm>
              <a:off x="1969201" y="3395368"/>
              <a:ext cx="2037221" cy="1131789"/>
            </a:xfrm>
            <a:prstGeom prst="roundRect">
              <a:avLst>
                <a:gd name="adj" fmla="val 10000"/>
              </a:avLst>
            </a:prstGeom>
            <a:ln>
              <a:headEnd type="none" w="sm" len="sm"/>
              <a:tailEnd type="none" w="sm" len="sm"/>
            </a:ln>
          </p:spPr>
          <p:style>
            <a:lnRef idx="3">
              <a:schemeClr val="lt1"/>
            </a:lnRef>
            <a:fillRef idx="1">
              <a:schemeClr val="dk1"/>
            </a:fillRef>
            <a:effectRef idx="1">
              <a:schemeClr val="dk1"/>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sz="1200">
                <a:latin typeface="Helvetica" pitchFamily="2" charset="0"/>
              </a:endParaRPr>
            </a:p>
          </p:txBody>
        </p:sp>
        <p:sp>
          <p:nvSpPr>
            <p:cNvPr id="16" name="Google Shape;396;p31">
              <a:extLst>
                <a:ext uri="{FF2B5EF4-FFF2-40B4-BE49-F238E27FC236}">
                  <a16:creationId xmlns:a16="http://schemas.microsoft.com/office/drawing/2014/main" id="{46530C65-D21F-E845-A0A4-1D2BA8565DEE}"/>
                </a:ext>
              </a:extLst>
            </p:cNvPr>
            <p:cNvSpPr txBox="1"/>
            <p:nvPr/>
          </p:nvSpPr>
          <p:spPr>
            <a:xfrm>
              <a:off x="2002350" y="3428516"/>
              <a:ext cx="1970923" cy="1065733"/>
            </a:xfrm>
            <a:prstGeom prst="rect">
              <a:avLst/>
            </a:prstGeom>
            <a:ln/>
          </p:spPr>
          <p:style>
            <a:lnRef idx="3">
              <a:schemeClr val="lt1"/>
            </a:lnRef>
            <a:fillRef idx="1">
              <a:schemeClr val="dk1"/>
            </a:fillRef>
            <a:effectRef idx="1">
              <a:schemeClr val="dk1"/>
            </a:effectRef>
            <a:fontRef idx="minor">
              <a:schemeClr val="lt1"/>
            </a:fontRef>
          </p:style>
          <p:txBody>
            <a:bodyPr spcFirstLastPara="1" wrap="square" lIns="60950" tIns="60950" rIns="60950" bIns="60950" anchor="ctr" anchorCtr="0">
              <a:noAutofit/>
            </a:bodyPr>
            <a:lstStyle/>
            <a:p>
              <a:pPr marL="0" marR="0" lvl="0" indent="0" algn="ctr" rtl="0">
                <a:lnSpc>
                  <a:spcPct val="90000"/>
                </a:lnSpc>
                <a:spcBef>
                  <a:spcPts val="0"/>
                </a:spcBef>
                <a:spcAft>
                  <a:spcPts val="0"/>
                </a:spcAft>
                <a:buNone/>
              </a:pPr>
              <a:r>
                <a:rPr lang="en-GB" sz="1200" dirty="0">
                  <a:solidFill>
                    <a:schemeClr val="lt1"/>
                  </a:solidFill>
                  <a:latin typeface="Helvetica" pitchFamily="2" charset="0"/>
                  <a:ea typeface="Cambria Math"/>
                  <a:cs typeface="Cambria Math"/>
                  <a:sym typeface="Cambria Math"/>
                </a:rPr>
                <a:t>PHD STUDENTS</a:t>
              </a:r>
              <a:endParaRPr sz="1200" dirty="0">
                <a:solidFill>
                  <a:schemeClr val="lt1"/>
                </a:solidFill>
                <a:latin typeface="Helvetica" pitchFamily="2" charset="0"/>
                <a:ea typeface="Cambria Math"/>
                <a:cs typeface="Cambria Math"/>
                <a:sym typeface="Cambria Math"/>
              </a:endParaRPr>
            </a:p>
          </p:txBody>
        </p:sp>
      </p:grpSp>
      <p:grpSp>
        <p:nvGrpSpPr>
          <p:cNvPr id="17" name="Google Shape;397;p31">
            <a:extLst>
              <a:ext uri="{FF2B5EF4-FFF2-40B4-BE49-F238E27FC236}">
                <a16:creationId xmlns:a16="http://schemas.microsoft.com/office/drawing/2014/main" id="{31BC9F82-9081-6344-974A-29D065B48E15}"/>
              </a:ext>
            </a:extLst>
          </p:cNvPr>
          <p:cNvGrpSpPr/>
          <p:nvPr/>
        </p:nvGrpSpPr>
        <p:grpSpPr>
          <a:xfrm>
            <a:off x="5209218" y="2182798"/>
            <a:ext cx="1533533" cy="3293588"/>
            <a:chOff x="1969201" y="0"/>
            <a:chExt cx="2037221" cy="4527157"/>
          </a:xfrm>
        </p:grpSpPr>
        <p:sp>
          <p:nvSpPr>
            <p:cNvPr id="18" name="Google Shape;398;p31">
              <a:extLst>
                <a:ext uri="{FF2B5EF4-FFF2-40B4-BE49-F238E27FC236}">
                  <a16:creationId xmlns:a16="http://schemas.microsoft.com/office/drawing/2014/main" id="{1B4506B6-CFE4-D441-B6FF-6333E33772D5}"/>
                </a:ext>
              </a:extLst>
            </p:cNvPr>
            <p:cNvSpPr/>
            <p:nvPr/>
          </p:nvSpPr>
          <p:spPr>
            <a:xfrm>
              <a:off x="1969201" y="0"/>
              <a:ext cx="2037221" cy="1131789"/>
            </a:xfrm>
            <a:prstGeom prst="roundRect">
              <a:avLst>
                <a:gd name="adj" fmla="val 10000"/>
              </a:avLst>
            </a:prstGeom>
            <a:ln>
              <a:headEnd type="none" w="sm" len="sm"/>
              <a:tailEnd type="none" w="sm" len="sm"/>
            </a:ln>
          </p:spPr>
          <p:style>
            <a:lnRef idx="3">
              <a:schemeClr val="lt1"/>
            </a:lnRef>
            <a:fillRef idx="1">
              <a:schemeClr val="dk1"/>
            </a:fillRef>
            <a:effectRef idx="1">
              <a:schemeClr val="dk1"/>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sz="1200">
                <a:latin typeface="Helvetica" pitchFamily="2" charset="0"/>
              </a:endParaRPr>
            </a:p>
          </p:txBody>
        </p:sp>
        <p:sp>
          <p:nvSpPr>
            <p:cNvPr id="19" name="Google Shape;399;p31">
              <a:extLst>
                <a:ext uri="{FF2B5EF4-FFF2-40B4-BE49-F238E27FC236}">
                  <a16:creationId xmlns:a16="http://schemas.microsoft.com/office/drawing/2014/main" id="{A34D365B-1FDF-7547-9839-263A2A3536C8}"/>
                </a:ext>
              </a:extLst>
            </p:cNvPr>
            <p:cNvSpPr txBox="1"/>
            <p:nvPr/>
          </p:nvSpPr>
          <p:spPr>
            <a:xfrm>
              <a:off x="2002350" y="33149"/>
              <a:ext cx="1970923" cy="1065491"/>
            </a:xfrm>
            <a:prstGeom prst="rect">
              <a:avLst/>
            </a:prstGeom>
            <a:ln/>
          </p:spPr>
          <p:style>
            <a:lnRef idx="3">
              <a:schemeClr val="lt1"/>
            </a:lnRef>
            <a:fillRef idx="1">
              <a:schemeClr val="dk1"/>
            </a:fillRef>
            <a:effectRef idx="1">
              <a:schemeClr val="dk1"/>
            </a:effectRef>
            <a:fontRef idx="minor">
              <a:schemeClr val="lt1"/>
            </a:fontRef>
          </p:style>
          <p:txBody>
            <a:bodyPr spcFirstLastPara="1" wrap="square" lIns="60950" tIns="60950" rIns="60950" bIns="60950" anchor="ctr" anchorCtr="0">
              <a:noAutofit/>
            </a:bodyPr>
            <a:lstStyle/>
            <a:p>
              <a:pPr marL="0" marR="0" lvl="0" indent="0" algn="ctr" rtl="0">
                <a:lnSpc>
                  <a:spcPct val="90000"/>
                </a:lnSpc>
                <a:spcBef>
                  <a:spcPts val="0"/>
                </a:spcBef>
                <a:spcAft>
                  <a:spcPts val="0"/>
                </a:spcAft>
                <a:buNone/>
              </a:pPr>
              <a:r>
                <a:rPr lang="en-GB" sz="1200" dirty="0">
                  <a:solidFill>
                    <a:schemeClr val="lt1"/>
                  </a:solidFill>
                  <a:latin typeface="Helvetica" pitchFamily="2" charset="0"/>
                  <a:ea typeface="Cambria Math"/>
                  <a:cs typeface="Cambria Math"/>
                  <a:sym typeface="Cambria Math"/>
                </a:rPr>
                <a:t>PI</a:t>
              </a:r>
              <a:endParaRPr sz="1200" dirty="0">
                <a:solidFill>
                  <a:schemeClr val="lt1"/>
                </a:solidFill>
                <a:latin typeface="Helvetica" pitchFamily="2" charset="0"/>
                <a:ea typeface="Cambria Math"/>
                <a:cs typeface="Cambria Math"/>
                <a:sym typeface="Cambria Math"/>
              </a:endParaRPr>
            </a:p>
          </p:txBody>
        </p:sp>
        <p:sp>
          <p:nvSpPr>
            <p:cNvPr id="20" name="Google Shape;400;p31">
              <a:extLst>
                <a:ext uri="{FF2B5EF4-FFF2-40B4-BE49-F238E27FC236}">
                  <a16:creationId xmlns:a16="http://schemas.microsoft.com/office/drawing/2014/main" id="{46E645F0-8233-B442-901B-81BE24F8C944}"/>
                </a:ext>
              </a:extLst>
            </p:cNvPr>
            <p:cNvSpPr/>
            <p:nvPr/>
          </p:nvSpPr>
          <p:spPr>
            <a:xfrm rot="-5400000">
              <a:off x="2775601" y="1160084"/>
              <a:ext cx="424421" cy="509305"/>
            </a:xfrm>
            <a:prstGeom prst="rightArrow">
              <a:avLst>
                <a:gd name="adj1" fmla="val 60000"/>
                <a:gd name="adj2" fmla="val 50000"/>
              </a:avLst>
            </a:prstGeom>
            <a:ln/>
          </p:spPr>
          <p:style>
            <a:lnRef idx="3">
              <a:schemeClr val="lt1"/>
            </a:lnRef>
            <a:fillRef idx="1">
              <a:schemeClr val="dk1"/>
            </a:fillRef>
            <a:effectRef idx="1">
              <a:schemeClr val="dk1"/>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sz="1200">
                <a:latin typeface="Helvetica" pitchFamily="2" charset="0"/>
              </a:endParaRPr>
            </a:p>
          </p:txBody>
        </p:sp>
        <p:sp>
          <p:nvSpPr>
            <p:cNvPr id="21" name="Google Shape;401;p31">
              <a:extLst>
                <a:ext uri="{FF2B5EF4-FFF2-40B4-BE49-F238E27FC236}">
                  <a16:creationId xmlns:a16="http://schemas.microsoft.com/office/drawing/2014/main" id="{74C37B46-9043-BB43-8B81-A663800D557D}"/>
                </a:ext>
              </a:extLst>
            </p:cNvPr>
            <p:cNvSpPr txBox="1"/>
            <p:nvPr/>
          </p:nvSpPr>
          <p:spPr>
            <a:xfrm rot="10800000">
              <a:off x="2835020" y="1329852"/>
              <a:ext cx="305583" cy="297095"/>
            </a:xfrm>
            <a:prstGeom prst="rect">
              <a:avLst/>
            </a:prstGeom>
            <a:ln/>
          </p:spPr>
          <p:style>
            <a:lnRef idx="3">
              <a:schemeClr val="lt1"/>
            </a:lnRef>
            <a:fillRef idx="1">
              <a:schemeClr val="dk1"/>
            </a:fillRef>
            <a:effectRef idx="1">
              <a:schemeClr val="dk1"/>
            </a:effectRef>
            <a:fontRef idx="minor">
              <a:schemeClr val="lt1"/>
            </a:fontRef>
          </p:style>
          <p:txBody>
            <a:bodyPr spcFirstLastPara="1" wrap="square" lIns="0" tIns="0" rIns="0" bIns="0" anchor="ctr" anchorCtr="0">
              <a:noAutofit/>
            </a:bodyPr>
            <a:lstStyle/>
            <a:p>
              <a:pPr marL="0" marR="0" lvl="0" indent="0" algn="ctr" rtl="0">
                <a:lnSpc>
                  <a:spcPct val="90000"/>
                </a:lnSpc>
                <a:spcBef>
                  <a:spcPts val="0"/>
                </a:spcBef>
                <a:spcAft>
                  <a:spcPts val="0"/>
                </a:spcAft>
                <a:buNone/>
              </a:pPr>
              <a:endParaRPr sz="1200">
                <a:solidFill>
                  <a:schemeClr val="lt1"/>
                </a:solidFill>
                <a:latin typeface="Helvetica" pitchFamily="2" charset="0"/>
                <a:ea typeface="Cambria Math"/>
                <a:cs typeface="Cambria Math"/>
                <a:sym typeface="Cambria Math"/>
              </a:endParaRPr>
            </a:p>
          </p:txBody>
        </p:sp>
        <p:sp>
          <p:nvSpPr>
            <p:cNvPr id="22" name="Google Shape;402;p31">
              <a:extLst>
                <a:ext uri="{FF2B5EF4-FFF2-40B4-BE49-F238E27FC236}">
                  <a16:creationId xmlns:a16="http://schemas.microsoft.com/office/drawing/2014/main" id="{4C2C82B8-EDF3-D54B-9DFE-31CE53F9A7B4}"/>
                </a:ext>
              </a:extLst>
            </p:cNvPr>
            <p:cNvSpPr/>
            <p:nvPr/>
          </p:nvSpPr>
          <p:spPr>
            <a:xfrm>
              <a:off x="1969201" y="1697684"/>
              <a:ext cx="2037221" cy="1131789"/>
            </a:xfrm>
            <a:prstGeom prst="roundRect">
              <a:avLst>
                <a:gd name="adj" fmla="val 10000"/>
              </a:avLst>
            </a:prstGeom>
            <a:ln>
              <a:headEnd type="none" w="sm" len="sm"/>
              <a:tailEnd type="none" w="sm" len="sm"/>
            </a:ln>
          </p:spPr>
          <p:style>
            <a:lnRef idx="3">
              <a:schemeClr val="lt1"/>
            </a:lnRef>
            <a:fillRef idx="1">
              <a:schemeClr val="dk1"/>
            </a:fillRef>
            <a:effectRef idx="1">
              <a:schemeClr val="dk1"/>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sz="1200">
                <a:latin typeface="Helvetica" pitchFamily="2" charset="0"/>
              </a:endParaRPr>
            </a:p>
          </p:txBody>
        </p:sp>
        <p:sp>
          <p:nvSpPr>
            <p:cNvPr id="23" name="Google Shape;403;p31">
              <a:extLst>
                <a:ext uri="{FF2B5EF4-FFF2-40B4-BE49-F238E27FC236}">
                  <a16:creationId xmlns:a16="http://schemas.microsoft.com/office/drawing/2014/main" id="{1F6E1B59-F95A-AC45-A578-3193D75967EC}"/>
                </a:ext>
              </a:extLst>
            </p:cNvPr>
            <p:cNvSpPr txBox="1"/>
            <p:nvPr/>
          </p:nvSpPr>
          <p:spPr>
            <a:xfrm>
              <a:off x="2002350" y="1730833"/>
              <a:ext cx="1970923" cy="1065491"/>
            </a:xfrm>
            <a:prstGeom prst="rect">
              <a:avLst/>
            </a:prstGeom>
            <a:ln/>
          </p:spPr>
          <p:style>
            <a:lnRef idx="3">
              <a:schemeClr val="lt1"/>
            </a:lnRef>
            <a:fillRef idx="1">
              <a:schemeClr val="dk1"/>
            </a:fillRef>
            <a:effectRef idx="1">
              <a:schemeClr val="dk1"/>
            </a:effectRef>
            <a:fontRef idx="minor">
              <a:schemeClr val="lt1"/>
            </a:fontRef>
          </p:style>
          <p:txBody>
            <a:bodyPr spcFirstLastPara="1" wrap="square" lIns="60950" tIns="60950" rIns="60950" bIns="60950" anchor="ctr" anchorCtr="0">
              <a:noAutofit/>
            </a:bodyPr>
            <a:lstStyle/>
            <a:p>
              <a:pPr marL="0" marR="0" lvl="0" indent="0" algn="ctr" rtl="0">
                <a:lnSpc>
                  <a:spcPct val="90000"/>
                </a:lnSpc>
                <a:spcBef>
                  <a:spcPts val="0"/>
                </a:spcBef>
                <a:spcAft>
                  <a:spcPts val="0"/>
                </a:spcAft>
                <a:buNone/>
              </a:pPr>
              <a:r>
                <a:rPr lang="en-GB" sz="1200" dirty="0">
                  <a:solidFill>
                    <a:schemeClr val="lt1"/>
                  </a:solidFill>
                  <a:latin typeface="Helvetica" pitchFamily="2" charset="0"/>
                  <a:ea typeface="Cambria Math"/>
                  <a:cs typeface="Cambria Math"/>
                  <a:sym typeface="Cambria Math"/>
                </a:rPr>
                <a:t>POSTDOCS</a:t>
              </a:r>
              <a:endParaRPr sz="1200" dirty="0">
                <a:solidFill>
                  <a:schemeClr val="lt1"/>
                </a:solidFill>
                <a:latin typeface="Helvetica" pitchFamily="2" charset="0"/>
                <a:ea typeface="Cambria Math"/>
                <a:cs typeface="Cambria Math"/>
                <a:sym typeface="Cambria Math"/>
              </a:endParaRPr>
            </a:p>
          </p:txBody>
        </p:sp>
        <p:sp>
          <p:nvSpPr>
            <p:cNvPr id="24" name="Google Shape;404;p31">
              <a:extLst>
                <a:ext uri="{FF2B5EF4-FFF2-40B4-BE49-F238E27FC236}">
                  <a16:creationId xmlns:a16="http://schemas.microsoft.com/office/drawing/2014/main" id="{E546D1F1-2185-674A-B776-0582879CFC77}"/>
                </a:ext>
              </a:extLst>
            </p:cNvPr>
            <p:cNvSpPr/>
            <p:nvPr/>
          </p:nvSpPr>
          <p:spPr>
            <a:xfrm rot="-5400000">
              <a:off x="2775601" y="2857768"/>
              <a:ext cx="424421" cy="509305"/>
            </a:xfrm>
            <a:prstGeom prst="rightArrow">
              <a:avLst>
                <a:gd name="adj1" fmla="val 60000"/>
                <a:gd name="adj2" fmla="val 50000"/>
              </a:avLst>
            </a:prstGeom>
            <a:ln/>
          </p:spPr>
          <p:style>
            <a:lnRef idx="3">
              <a:schemeClr val="lt1"/>
            </a:lnRef>
            <a:fillRef idx="1">
              <a:schemeClr val="dk1"/>
            </a:fillRef>
            <a:effectRef idx="1">
              <a:schemeClr val="dk1"/>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sz="1200">
                <a:latin typeface="Helvetica" pitchFamily="2" charset="0"/>
              </a:endParaRPr>
            </a:p>
          </p:txBody>
        </p:sp>
        <p:sp>
          <p:nvSpPr>
            <p:cNvPr id="25" name="Google Shape;405;p31">
              <a:extLst>
                <a:ext uri="{FF2B5EF4-FFF2-40B4-BE49-F238E27FC236}">
                  <a16:creationId xmlns:a16="http://schemas.microsoft.com/office/drawing/2014/main" id="{DF4E17CF-7CB0-494A-BB8B-C11C8DD89228}"/>
                </a:ext>
              </a:extLst>
            </p:cNvPr>
            <p:cNvSpPr txBox="1"/>
            <p:nvPr/>
          </p:nvSpPr>
          <p:spPr>
            <a:xfrm rot="10800000">
              <a:off x="2835020" y="3027536"/>
              <a:ext cx="305583" cy="297095"/>
            </a:xfrm>
            <a:prstGeom prst="rect">
              <a:avLst/>
            </a:prstGeom>
            <a:ln/>
          </p:spPr>
          <p:style>
            <a:lnRef idx="3">
              <a:schemeClr val="lt1"/>
            </a:lnRef>
            <a:fillRef idx="1">
              <a:schemeClr val="dk1"/>
            </a:fillRef>
            <a:effectRef idx="1">
              <a:schemeClr val="dk1"/>
            </a:effectRef>
            <a:fontRef idx="minor">
              <a:schemeClr val="lt1"/>
            </a:fontRef>
          </p:style>
          <p:txBody>
            <a:bodyPr spcFirstLastPara="1" wrap="square" lIns="0" tIns="0" rIns="0" bIns="0" anchor="ctr" anchorCtr="0">
              <a:noAutofit/>
            </a:bodyPr>
            <a:lstStyle/>
            <a:p>
              <a:pPr marL="0" marR="0" lvl="0" indent="0" algn="ctr" rtl="0">
                <a:lnSpc>
                  <a:spcPct val="90000"/>
                </a:lnSpc>
                <a:spcBef>
                  <a:spcPts val="0"/>
                </a:spcBef>
                <a:spcAft>
                  <a:spcPts val="0"/>
                </a:spcAft>
                <a:buNone/>
              </a:pPr>
              <a:endParaRPr sz="1200">
                <a:solidFill>
                  <a:schemeClr val="lt1"/>
                </a:solidFill>
                <a:latin typeface="Helvetica" pitchFamily="2" charset="0"/>
                <a:ea typeface="Cambria Math"/>
                <a:cs typeface="Cambria Math"/>
                <a:sym typeface="Cambria Math"/>
              </a:endParaRPr>
            </a:p>
          </p:txBody>
        </p:sp>
        <p:sp>
          <p:nvSpPr>
            <p:cNvPr id="26" name="Google Shape;406;p31">
              <a:extLst>
                <a:ext uri="{FF2B5EF4-FFF2-40B4-BE49-F238E27FC236}">
                  <a16:creationId xmlns:a16="http://schemas.microsoft.com/office/drawing/2014/main" id="{70F49267-E0C3-3E45-9413-18B14501A668}"/>
                </a:ext>
              </a:extLst>
            </p:cNvPr>
            <p:cNvSpPr/>
            <p:nvPr/>
          </p:nvSpPr>
          <p:spPr>
            <a:xfrm>
              <a:off x="1969201" y="3395368"/>
              <a:ext cx="2037221" cy="1131789"/>
            </a:xfrm>
            <a:prstGeom prst="roundRect">
              <a:avLst>
                <a:gd name="adj" fmla="val 10000"/>
              </a:avLst>
            </a:prstGeom>
            <a:ln>
              <a:headEnd type="none" w="sm" len="sm"/>
              <a:tailEnd type="none" w="sm" len="sm"/>
            </a:ln>
          </p:spPr>
          <p:style>
            <a:lnRef idx="3">
              <a:schemeClr val="lt1"/>
            </a:lnRef>
            <a:fillRef idx="1">
              <a:schemeClr val="dk1"/>
            </a:fillRef>
            <a:effectRef idx="1">
              <a:schemeClr val="dk1"/>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sz="1200">
                <a:latin typeface="Helvetica" pitchFamily="2" charset="0"/>
              </a:endParaRPr>
            </a:p>
          </p:txBody>
        </p:sp>
        <p:sp>
          <p:nvSpPr>
            <p:cNvPr id="27" name="Google Shape;407;p31">
              <a:extLst>
                <a:ext uri="{FF2B5EF4-FFF2-40B4-BE49-F238E27FC236}">
                  <a16:creationId xmlns:a16="http://schemas.microsoft.com/office/drawing/2014/main" id="{966C7320-2E52-1043-807A-4ABD8BE7227B}"/>
                </a:ext>
              </a:extLst>
            </p:cNvPr>
            <p:cNvSpPr txBox="1"/>
            <p:nvPr/>
          </p:nvSpPr>
          <p:spPr>
            <a:xfrm>
              <a:off x="2002350" y="3428517"/>
              <a:ext cx="1970923" cy="1065488"/>
            </a:xfrm>
            <a:prstGeom prst="rect">
              <a:avLst/>
            </a:prstGeom>
            <a:ln/>
          </p:spPr>
          <p:style>
            <a:lnRef idx="3">
              <a:schemeClr val="lt1"/>
            </a:lnRef>
            <a:fillRef idx="1">
              <a:schemeClr val="dk1"/>
            </a:fillRef>
            <a:effectRef idx="1">
              <a:schemeClr val="dk1"/>
            </a:effectRef>
            <a:fontRef idx="minor">
              <a:schemeClr val="lt1"/>
            </a:fontRef>
          </p:style>
          <p:txBody>
            <a:bodyPr spcFirstLastPara="1" wrap="square" lIns="60950" tIns="60950" rIns="60950" bIns="60950" anchor="ctr" anchorCtr="0">
              <a:noAutofit/>
            </a:bodyPr>
            <a:lstStyle/>
            <a:p>
              <a:pPr marL="0" marR="0" lvl="0" indent="0" algn="ctr" rtl="0">
                <a:lnSpc>
                  <a:spcPct val="90000"/>
                </a:lnSpc>
                <a:spcBef>
                  <a:spcPts val="0"/>
                </a:spcBef>
                <a:spcAft>
                  <a:spcPts val="0"/>
                </a:spcAft>
                <a:buNone/>
              </a:pPr>
              <a:r>
                <a:rPr lang="en-GB" sz="1200" dirty="0">
                  <a:solidFill>
                    <a:schemeClr val="lt1"/>
                  </a:solidFill>
                  <a:latin typeface="Helvetica" pitchFamily="2" charset="0"/>
                  <a:ea typeface="Cambria Math"/>
                  <a:cs typeface="Cambria Math"/>
                  <a:sym typeface="Cambria Math"/>
                </a:rPr>
                <a:t>PHD STUDENTS</a:t>
              </a:r>
              <a:endParaRPr sz="1200" dirty="0">
                <a:solidFill>
                  <a:schemeClr val="lt1"/>
                </a:solidFill>
                <a:latin typeface="Helvetica" pitchFamily="2" charset="0"/>
                <a:ea typeface="Cambria Math"/>
                <a:cs typeface="Cambria Math"/>
                <a:sym typeface="Cambria Math"/>
              </a:endParaRPr>
            </a:p>
          </p:txBody>
        </p:sp>
      </p:grpSp>
    </p:spTree>
    <p:extLst>
      <p:ext uri="{BB962C8B-B14F-4D97-AF65-F5344CB8AC3E}">
        <p14:creationId xmlns:p14="http://schemas.microsoft.com/office/powerpoint/2010/main" val="792214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CD0522-9FF6-8A4C-A4D2-F755CDCB2367}"/>
              </a:ext>
            </a:extLst>
          </p:cNvPr>
          <p:cNvSpPr>
            <a:spLocks noGrp="1"/>
          </p:cNvSpPr>
          <p:nvPr>
            <p:ph type="ctrTitle"/>
          </p:nvPr>
        </p:nvSpPr>
        <p:spPr>
          <a:xfrm>
            <a:off x="685800" y="1122362"/>
            <a:ext cx="7772400" cy="2781485"/>
          </a:xfrm>
        </p:spPr>
        <p:txBody>
          <a:bodyPr>
            <a:noAutofit/>
          </a:bodyPr>
          <a:lstStyle/>
          <a:p>
            <a:r>
              <a:rPr lang="en-GB" sz="1400" b="1" dirty="0">
                <a:latin typeface="Helvetica" pitchFamily="2" charset="0"/>
              </a:rPr>
              <a:t>Jivesh Ramduny</a:t>
            </a:r>
            <a:br>
              <a:rPr lang="en-GB" sz="1400" b="1" dirty="0">
                <a:latin typeface="Helvetica" pitchFamily="2" charset="0"/>
              </a:rPr>
            </a:br>
            <a:br>
              <a:rPr lang="en-GB" sz="1400" b="1" dirty="0">
                <a:latin typeface="Helvetica" pitchFamily="2" charset="0"/>
              </a:rPr>
            </a:br>
            <a:br>
              <a:rPr lang="en-GB" sz="1400" b="1" dirty="0">
                <a:latin typeface="Helvetica" pitchFamily="2" charset="0"/>
              </a:rPr>
            </a:br>
            <a:r>
              <a:rPr lang="en-GB" sz="1400" b="1" dirty="0">
                <a:latin typeface="Helvetica" pitchFamily="2" charset="0"/>
              </a:rPr>
              <a:t>IMAGING MIND ARCHITECTURE LAB</a:t>
            </a:r>
            <a:br>
              <a:rPr lang="en-GB" sz="1400" b="1" dirty="0">
                <a:latin typeface="Helvetica" pitchFamily="2" charset="0"/>
              </a:rPr>
            </a:br>
            <a:br>
              <a:rPr lang="en-GB" sz="1400" b="1" dirty="0">
                <a:latin typeface="Helvetica" pitchFamily="2" charset="0"/>
              </a:rPr>
            </a:br>
            <a:r>
              <a:rPr lang="en-GB" sz="1400" b="1" dirty="0">
                <a:latin typeface="Helvetica" pitchFamily="2" charset="0"/>
              </a:rPr>
              <a:t>TRINITY COLLEGE DUBLIN</a:t>
            </a:r>
            <a:endParaRPr lang="en-US" sz="1400" dirty="0"/>
          </a:p>
        </p:txBody>
      </p:sp>
      <p:sp>
        <p:nvSpPr>
          <p:cNvPr id="3" name="Subtitle 2">
            <a:extLst>
              <a:ext uri="{FF2B5EF4-FFF2-40B4-BE49-F238E27FC236}">
                <a16:creationId xmlns:a16="http://schemas.microsoft.com/office/drawing/2014/main" id="{842FBA1B-CDCF-3242-AF79-2CD2099D0752}"/>
              </a:ext>
            </a:extLst>
          </p:cNvPr>
          <p:cNvSpPr>
            <a:spLocks noGrp="1"/>
          </p:cNvSpPr>
          <p:nvPr>
            <p:ph type="subTitle" idx="1"/>
          </p:nvPr>
        </p:nvSpPr>
        <p:spPr>
          <a:xfrm>
            <a:off x="1143000" y="3602038"/>
            <a:ext cx="6858000" cy="1897062"/>
          </a:xfrm>
        </p:spPr>
        <p:txBody>
          <a:bodyPr>
            <a:normAutofit/>
          </a:bodyPr>
          <a:lstStyle/>
          <a:p>
            <a:pPr algn="l"/>
            <a:endParaRPr lang="en-US" sz="1350" b="1" dirty="0">
              <a:latin typeface="Helvetica" pitchFamily="2" charset="0"/>
            </a:endParaRPr>
          </a:p>
          <a:p>
            <a:pPr algn="l"/>
            <a:endParaRPr lang="en-US" sz="1350" b="1" dirty="0">
              <a:latin typeface="Helvetica" pitchFamily="2" charset="0"/>
            </a:endParaRPr>
          </a:p>
          <a:p>
            <a:pPr algn="l"/>
            <a:endParaRPr lang="en-US" sz="1350" b="1" dirty="0">
              <a:latin typeface="Helvetica" pitchFamily="2" charset="0"/>
            </a:endParaRPr>
          </a:p>
          <a:p>
            <a:pPr algn="l"/>
            <a:r>
              <a:rPr lang="en-US" sz="1275" b="1" dirty="0">
                <a:latin typeface="Helvetica" pitchFamily="2" charset="0"/>
              </a:rPr>
              <a:t>ramdunyj@tcd.ie</a:t>
            </a:r>
          </a:p>
          <a:p>
            <a:pPr algn="l"/>
            <a:r>
              <a:rPr lang="en-US" sz="1275" b="1" dirty="0">
                <a:latin typeface="Helvetica" pitchFamily="2" charset="0"/>
              </a:rPr>
              <a:t>@JRamduny</a:t>
            </a:r>
          </a:p>
          <a:p>
            <a:pPr algn="l"/>
            <a:r>
              <a:rPr lang="en-US" sz="1275" b="1" dirty="0" err="1">
                <a:latin typeface="Helvetica" pitchFamily="2" charset="0"/>
              </a:rPr>
              <a:t>yourboyjiv</a:t>
            </a:r>
            <a:endParaRPr lang="en-US" sz="1275" b="1" dirty="0">
              <a:latin typeface="Helvetica" pitchFamily="2" charset="0"/>
            </a:endParaRPr>
          </a:p>
        </p:txBody>
      </p:sp>
      <p:pic>
        <p:nvPicPr>
          <p:cNvPr id="4" name="Picture 3" descr="A close up of a sign&#10;&#10;Description automatically generated">
            <a:extLst>
              <a:ext uri="{FF2B5EF4-FFF2-40B4-BE49-F238E27FC236}">
                <a16:creationId xmlns:a16="http://schemas.microsoft.com/office/drawing/2014/main" id="{EBBED105-26FA-FC41-A042-CA3A40830897}"/>
              </a:ext>
            </a:extLst>
          </p:cNvPr>
          <p:cNvPicPr>
            <a:picLocks noChangeAspect="1"/>
          </p:cNvPicPr>
          <p:nvPr/>
        </p:nvPicPr>
        <p:blipFill>
          <a:blip r:embed="rId2"/>
          <a:stretch>
            <a:fillRect/>
          </a:stretch>
        </p:blipFill>
        <p:spPr>
          <a:xfrm flipH="1">
            <a:off x="915708" y="4614508"/>
            <a:ext cx="253337" cy="118529"/>
          </a:xfrm>
          <a:prstGeom prst="rect">
            <a:avLst/>
          </a:prstGeom>
        </p:spPr>
      </p:pic>
      <p:pic>
        <p:nvPicPr>
          <p:cNvPr id="6" name="Picture 5" descr="A picture containing ax, shirt&#10;&#10;Description automatically generated">
            <a:extLst>
              <a:ext uri="{FF2B5EF4-FFF2-40B4-BE49-F238E27FC236}">
                <a16:creationId xmlns:a16="http://schemas.microsoft.com/office/drawing/2014/main" id="{9D96AA39-A699-DC47-90E2-6B44E6A99893}"/>
              </a:ext>
            </a:extLst>
          </p:cNvPr>
          <p:cNvPicPr>
            <a:picLocks noChangeAspect="1"/>
          </p:cNvPicPr>
          <p:nvPr/>
        </p:nvPicPr>
        <p:blipFill>
          <a:blip r:embed="rId3"/>
          <a:stretch>
            <a:fillRect/>
          </a:stretch>
        </p:blipFill>
        <p:spPr>
          <a:xfrm>
            <a:off x="908370" y="4893886"/>
            <a:ext cx="260675" cy="138897"/>
          </a:xfrm>
          <a:prstGeom prst="rect">
            <a:avLst/>
          </a:prstGeom>
        </p:spPr>
      </p:pic>
      <p:sp>
        <p:nvSpPr>
          <p:cNvPr id="5" name="Rectangle 4">
            <a:extLst>
              <a:ext uri="{FF2B5EF4-FFF2-40B4-BE49-F238E27FC236}">
                <a16:creationId xmlns:a16="http://schemas.microsoft.com/office/drawing/2014/main" id="{41241C3F-AA6D-6048-86D4-84FBADC3BAB2}"/>
              </a:ext>
            </a:extLst>
          </p:cNvPr>
          <p:cNvSpPr/>
          <p:nvPr/>
        </p:nvSpPr>
        <p:spPr>
          <a:xfrm>
            <a:off x="3416876" y="6106524"/>
            <a:ext cx="2310248" cy="276999"/>
          </a:xfrm>
          <a:prstGeom prst="rect">
            <a:avLst/>
          </a:prstGeom>
        </p:spPr>
        <p:txBody>
          <a:bodyPr wrap="none">
            <a:spAutoFit/>
          </a:bodyPr>
          <a:lstStyle/>
          <a:p>
            <a:r>
              <a:rPr lang="en-US" sz="1200" dirty="0">
                <a:latin typeface="Helvetica" pitchFamily="2" charset="0"/>
              </a:rPr>
              <a:t>https://</a:t>
            </a:r>
            <a:r>
              <a:rPr lang="en-US" sz="1200" dirty="0" err="1">
                <a:latin typeface="Helvetica" pitchFamily="2" charset="0"/>
              </a:rPr>
              <a:t>immalab.wordpress.com</a:t>
            </a:r>
            <a:endParaRPr lang="en-US" sz="1200" dirty="0">
              <a:latin typeface="Helvetica" pitchFamily="2" charset="0"/>
            </a:endParaRPr>
          </a:p>
        </p:txBody>
      </p:sp>
      <p:pic>
        <p:nvPicPr>
          <p:cNvPr id="8" name="Picture 7" descr="A picture containing light&#10;&#10;Description automatically generated">
            <a:extLst>
              <a:ext uri="{FF2B5EF4-FFF2-40B4-BE49-F238E27FC236}">
                <a16:creationId xmlns:a16="http://schemas.microsoft.com/office/drawing/2014/main" id="{78003741-9BD0-264A-B419-A1B508EF6CD6}"/>
              </a:ext>
            </a:extLst>
          </p:cNvPr>
          <p:cNvPicPr>
            <a:picLocks noChangeAspect="1"/>
          </p:cNvPicPr>
          <p:nvPr/>
        </p:nvPicPr>
        <p:blipFill>
          <a:blip r:embed="rId4"/>
          <a:stretch>
            <a:fillRect/>
          </a:stretch>
        </p:blipFill>
        <p:spPr>
          <a:xfrm flipH="1">
            <a:off x="873069" y="5147723"/>
            <a:ext cx="295975" cy="295975"/>
          </a:xfrm>
          <a:prstGeom prst="rect">
            <a:avLst/>
          </a:prstGeom>
        </p:spPr>
      </p:pic>
    </p:spTree>
    <p:extLst>
      <p:ext uri="{BB962C8B-B14F-4D97-AF65-F5344CB8AC3E}">
        <p14:creationId xmlns:p14="http://schemas.microsoft.com/office/powerpoint/2010/main" val="30240579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6B5FF-0D7D-C24C-97BD-79035289F96C}"/>
              </a:ext>
            </a:extLst>
          </p:cNvPr>
          <p:cNvSpPr>
            <a:spLocks noGrp="1"/>
          </p:cNvSpPr>
          <p:nvPr>
            <p:ph type="title"/>
          </p:nvPr>
        </p:nvSpPr>
        <p:spPr/>
        <p:txBody>
          <a:bodyPr>
            <a:normAutofit/>
          </a:bodyPr>
          <a:lstStyle/>
          <a:p>
            <a:endParaRPr lang="en-US" sz="2400" dirty="0">
              <a:latin typeface="Helvetica" pitchFamily="2" charset="0"/>
              <a:ea typeface="Cambria Math" panose="02040503050406030204" pitchFamily="18" charset="0"/>
              <a:cs typeface="Arial" panose="020B0604020202020204" pitchFamily="34" charset="0"/>
            </a:endParaRPr>
          </a:p>
        </p:txBody>
      </p:sp>
      <p:sp>
        <p:nvSpPr>
          <p:cNvPr id="6" name="Content Placeholder 5">
            <a:extLst>
              <a:ext uri="{FF2B5EF4-FFF2-40B4-BE49-F238E27FC236}">
                <a16:creationId xmlns:a16="http://schemas.microsoft.com/office/drawing/2014/main" id="{762F2DB3-D9B0-8840-9A34-C088588FFD1C}"/>
              </a:ext>
            </a:extLst>
          </p:cNvPr>
          <p:cNvSpPr>
            <a:spLocks noGrp="1"/>
          </p:cNvSpPr>
          <p:nvPr>
            <p:ph idx="1"/>
          </p:nvPr>
        </p:nvSpPr>
        <p:spPr>
          <a:xfrm>
            <a:off x="628650" y="1825625"/>
            <a:ext cx="3155950" cy="4351338"/>
          </a:xfrm>
        </p:spPr>
        <p:txBody>
          <a:bodyPr/>
          <a:lstStyle/>
          <a:p>
            <a:pPr marL="0" indent="0">
              <a:lnSpc>
                <a:spcPct val="100000"/>
              </a:lnSpc>
              <a:buNone/>
            </a:pPr>
            <a:endParaRPr lang="en-US" sz="1200" dirty="0">
              <a:latin typeface="Helvetica" pitchFamily="2" charset="0"/>
            </a:endParaRPr>
          </a:p>
          <a:p>
            <a:pPr marL="0" indent="0">
              <a:lnSpc>
                <a:spcPct val="100000"/>
              </a:lnSpc>
              <a:buNone/>
            </a:pPr>
            <a:endParaRPr lang="en-US" sz="1200" dirty="0">
              <a:latin typeface="Helvetica" pitchFamily="2" charset="0"/>
            </a:endParaRPr>
          </a:p>
          <a:p>
            <a:pPr marL="0" indent="0">
              <a:lnSpc>
                <a:spcPct val="100000"/>
              </a:lnSpc>
              <a:buNone/>
            </a:pPr>
            <a:endParaRPr lang="en-US" sz="1200" dirty="0">
              <a:latin typeface="Helvetica" pitchFamily="2" charset="0"/>
            </a:endParaRPr>
          </a:p>
          <a:p>
            <a:pPr marL="0" indent="0">
              <a:lnSpc>
                <a:spcPct val="100000"/>
              </a:lnSpc>
              <a:buNone/>
            </a:pPr>
            <a:endParaRPr lang="en-US" sz="1200" dirty="0">
              <a:latin typeface="Helvetica" pitchFamily="2" charset="0"/>
            </a:endParaRPr>
          </a:p>
          <a:p>
            <a:pPr marL="0" indent="0" algn="ctr">
              <a:lnSpc>
                <a:spcPct val="150000"/>
              </a:lnSpc>
              <a:buNone/>
            </a:pPr>
            <a:r>
              <a:rPr lang="en-US" sz="1350" b="1" dirty="0">
                <a:solidFill>
                  <a:srgbClr val="AB1842"/>
                </a:solidFill>
                <a:latin typeface="Helvetica" pitchFamily="2" charset="0"/>
              </a:rPr>
              <a:t>Why do we have a Reproducibility Crisis in Research?</a:t>
            </a:r>
          </a:p>
        </p:txBody>
      </p:sp>
      <p:pic>
        <p:nvPicPr>
          <p:cNvPr id="4" name="Google Shape;101;gdef7e64f4e_0_0">
            <a:extLst>
              <a:ext uri="{FF2B5EF4-FFF2-40B4-BE49-F238E27FC236}">
                <a16:creationId xmlns:a16="http://schemas.microsoft.com/office/drawing/2014/main" id="{8CDDCC01-0025-9A42-9AF1-83E73B3BD5B6}"/>
              </a:ext>
            </a:extLst>
          </p:cNvPr>
          <p:cNvPicPr preferRelativeResize="0"/>
          <p:nvPr/>
        </p:nvPicPr>
        <p:blipFill>
          <a:blip r:embed="rId2">
            <a:alphaModFix/>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4368800" y="152399"/>
            <a:ext cx="4651604" cy="6553201"/>
          </a:xfrm>
          <a:prstGeom prst="rect">
            <a:avLst/>
          </a:prstGeom>
          <a:noFill/>
          <a:ln>
            <a:noFill/>
          </a:ln>
        </p:spPr>
      </p:pic>
    </p:spTree>
    <p:extLst>
      <p:ext uri="{BB962C8B-B14F-4D97-AF65-F5344CB8AC3E}">
        <p14:creationId xmlns:p14="http://schemas.microsoft.com/office/powerpoint/2010/main" val="2013500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0E91F5CA-B392-444C-88E3-BF5BAAEBDE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DFCA2118-59A2-4310-A4B2-F2CBA821E8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940492"/>
            <a:ext cx="9144000" cy="1924333"/>
          </a:xfrm>
          <a:custGeom>
            <a:avLst/>
            <a:gdLst>
              <a:gd name="connsiteX0" fmla="*/ 6189199 w 12192000"/>
              <a:gd name="connsiteY0" fmla="*/ 588 h 1924333"/>
              <a:gd name="connsiteX1" fmla="*/ 6207079 w 12192000"/>
              <a:gd name="connsiteY1" fmla="*/ 2850 h 1924333"/>
              <a:gd name="connsiteX2" fmla="*/ 6285610 w 12192000"/>
              <a:gd name="connsiteY2" fmla="*/ 18131 h 1924333"/>
              <a:gd name="connsiteX3" fmla="*/ 6378008 w 12192000"/>
              <a:gd name="connsiteY3" fmla="*/ 24625 h 1924333"/>
              <a:gd name="connsiteX4" fmla="*/ 6466340 w 12192000"/>
              <a:gd name="connsiteY4" fmla="*/ 21366 h 1924333"/>
              <a:gd name="connsiteX5" fmla="*/ 6553334 w 12192000"/>
              <a:gd name="connsiteY5" fmla="*/ 35307 h 1924333"/>
              <a:gd name="connsiteX6" fmla="*/ 6626068 w 12192000"/>
              <a:gd name="connsiteY6" fmla="*/ 58045 h 1924333"/>
              <a:gd name="connsiteX7" fmla="*/ 6692303 w 12192000"/>
              <a:gd name="connsiteY7" fmla="*/ 91487 h 1924333"/>
              <a:gd name="connsiteX8" fmla="*/ 6733670 w 12192000"/>
              <a:gd name="connsiteY8" fmla="*/ 118130 h 1924333"/>
              <a:gd name="connsiteX9" fmla="*/ 6798016 w 12192000"/>
              <a:gd name="connsiteY9" fmla="*/ 112271 h 1924333"/>
              <a:gd name="connsiteX10" fmla="*/ 6801081 w 12192000"/>
              <a:gd name="connsiteY10" fmla="*/ 114963 h 1924333"/>
              <a:gd name="connsiteX11" fmla="*/ 6819351 w 12192000"/>
              <a:gd name="connsiteY11" fmla="*/ 128825 h 1924333"/>
              <a:gd name="connsiteX12" fmla="*/ 6852732 w 12192000"/>
              <a:gd name="connsiteY12" fmla="*/ 123321 h 1924333"/>
              <a:gd name="connsiteX13" fmla="*/ 6865247 w 12192000"/>
              <a:gd name="connsiteY13" fmla="*/ 128836 h 1924333"/>
              <a:gd name="connsiteX14" fmla="*/ 6905517 w 12192000"/>
              <a:gd name="connsiteY14" fmla="*/ 129265 h 1924333"/>
              <a:gd name="connsiteX15" fmla="*/ 6950286 w 12192000"/>
              <a:gd name="connsiteY15" fmla="*/ 150104 h 1924333"/>
              <a:gd name="connsiteX16" fmla="*/ 7003442 w 12192000"/>
              <a:gd name="connsiteY16" fmla="*/ 136136 h 1924333"/>
              <a:gd name="connsiteX17" fmla="*/ 7160047 w 12192000"/>
              <a:gd name="connsiteY17" fmla="*/ 166721 h 1924333"/>
              <a:gd name="connsiteX18" fmla="*/ 7325604 w 12192000"/>
              <a:gd name="connsiteY18" fmla="*/ 215867 h 1924333"/>
              <a:gd name="connsiteX19" fmla="*/ 7540522 w 12192000"/>
              <a:gd name="connsiteY19" fmla="*/ 239374 h 1924333"/>
              <a:gd name="connsiteX20" fmla="*/ 7612071 w 12192000"/>
              <a:gd name="connsiteY20" fmla="*/ 229553 h 1924333"/>
              <a:gd name="connsiteX21" fmla="*/ 7651995 w 12192000"/>
              <a:gd name="connsiteY21" fmla="*/ 244567 h 1924333"/>
              <a:gd name="connsiteX22" fmla="*/ 7725761 w 12192000"/>
              <a:gd name="connsiteY22" fmla="*/ 258638 h 1924333"/>
              <a:gd name="connsiteX23" fmla="*/ 7823038 w 12192000"/>
              <a:gd name="connsiteY23" fmla="*/ 287078 h 1924333"/>
              <a:gd name="connsiteX24" fmla="*/ 7866405 w 12192000"/>
              <a:gd name="connsiteY24" fmla="*/ 287288 h 1924333"/>
              <a:gd name="connsiteX25" fmla="*/ 7875021 w 12192000"/>
              <a:gd name="connsiteY25" fmla="*/ 288224 h 1924333"/>
              <a:gd name="connsiteX26" fmla="*/ 7875146 w 12192000"/>
              <a:gd name="connsiteY26" fmla="*/ 288614 h 1924333"/>
              <a:gd name="connsiteX27" fmla="*/ 7907443 w 12192000"/>
              <a:gd name="connsiteY27" fmla="*/ 291752 h 1924333"/>
              <a:gd name="connsiteX28" fmla="*/ 7912892 w 12192000"/>
              <a:gd name="connsiteY28" fmla="*/ 294833 h 1924333"/>
              <a:gd name="connsiteX29" fmla="*/ 7946345 w 12192000"/>
              <a:gd name="connsiteY29" fmla="*/ 319359 h 1924333"/>
              <a:gd name="connsiteX30" fmla="*/ 8021238 w 12192000"/>
              <a:gd name="connsiteY30" fmla="*/ 315159 h 1924333"/>
              <a:gd name="connsiteX31" fmla="*/ 8094697 w 12192000"/>
              <a:gd name="connsiteY31" fmla="*/ 351819 h 1924333"/>
              <a:gd name="connsiteX32" fmla="*/ 8155208 w 12192000"/>
              <a:gd name="connsiteY32" fmla="*/ 371168 h 1924333"/>
              <a:gd name="connsiteX33" fmla="*/ 8248472 w 12192000"/>
              <a:gd name="connsiteY33" fmla="*/ 400489 h 1924333"/>
              <a:gd name="connsiteX34" fmla="*/ 8300068 w 12192000"/>
              <a:gd name="connsiteY34" fmla="*/ 405531 h 1924333"/>
              <a:gd name="connsiteX35" fmla="*/ 8356293 w 12192000"/>
              <a:gd name="connsiteY35" fmla="*/ 403328 h 1924333"/>
              <a:gd name="connsiteX36" fmla="*/ 8475838 w 12192000"/>
              <a:gd name="connsiteY36" fmla="*/ 435524 h 1924333"/>
              <a:gd name="connsiteX37" fmla="*/ 8575216 w 12192000"/>
              <a:gd name="connsiteY37" fmla="*/ 450198 h 1924333"/>
              <a:gd name="connsiteX38" fmla="*/ 8588650 w 12192000"/>
              <a:gd name="connsiteY38" fmla="*/ 447070 h 1924333"/>
              <a:gd name="connsiteX39" fmla="*/ 8612184 w 12192000"/>
              <a:gd name="connsiteY39" fmla="*/ 439577 h 1924333"/>
              <a:gd name="connsiteX40" fmla="*/ 8630713 w 12192000"/>
              <a:gd name="connsiteY40" fmla="*/ 433015 h 1924333"/>
              <a:gd name="connsiteX41" fmla="*/ 8704240 w 12192000"/>
              <a:gd name="connsiteY41" fmla="*/ 422865 h 1924333"/>
              <a:gd name="connsiteX42" fmla="*/ 8829513 w 12192000"/>
              <a:gd name="connsiteY42" fmla="*/ 429389 h 1924333"/>
              <a:gd name="connsiteX43" fmla="*/ 9083651 w 12192000"/>
              <a:gd name="connsiteY43" fmla="*/ 390744 h 1924333"/>
              <a:gd name="connsiteX44" fmla="*/ 9371402 w 12192000"/>
              <a:gd name="connsiteY44" fmla="*/ 371809 h 1924333"/>
              <a:gd name="connsiteX45" fmla="*/ 9429586 w 12192000"/>
              <a:gd name="connsiteY45" fmla="*/ 369213 h 1924333"/>
              <a:gd name="connsiteX46" fmla="*/ 9489757 w 12192000"/>
              <a:gd name="connsiteY46" fmla="*/ 377814 h 1924333"/>
              <a:gd name="connsiteX47" fmla="*/ 9516954 w 12192000"/>
              <a:gd name="connsiteY47" fmla="*/ 376991 h 1924333"/>
              <a:gd name="connsiteX48" fmla="*/ 9645588 w 12192000"/>
              <a:gd name="connsiteY48" fmla="*/ 363590 h 1924333"/>
              <a:gd name="connsiteX49" fmla="*/ 9722896 w 12192000"/>
              <a:gd name="connsiteY49" fmla="*/ 360983 h 1924333"/>
              <a:gd name="connsiteX50" fmla="*/ 9752803 w 12192000"/>
              <a:gd name="connsiteY50" fmla="*/ 368492 h 1924333"/>
              <a:gd name="connsiteX51" fmla="*/ 9890305 w 12192000"/>
              <a:gd name="connsiteY51" fmla="*/ 380736 h 1924333"/>
              <a:gd name="connsiteX52" fmla="*/ 9939767 w 12192000"/>
              <a:gd name="connsiteY52" fmla="*/ 377776 h 1924333"/>
              <a:gd name="connsiteX53" fmla="*/ 9944355 w 12192000"/>
              <a:gd name="connsiteY53" fmla="*/ 377352 h 1924333"/>
              <a:gd name="connsiteX54" fmla="*/ 9953719 w 12192000"/>
              <a:gd name="connsiteY54" fmla="*/ 375642 h 1924333"/>
              <a:gd name="connsiteX55" fmla="*/ 9955809 w 12192000"/>
              <a:gd name="connsiteY55" fmla="*/ 376294 h 1924333"/>
              <a:gd name="connsiteX56" fmla="*/ 10032710 w 12192000"/>
              <a:gd name="connsiteY56" fmla="*/ 394940 h 1924333"/>
              <a:gd name="connsiteX57" fmla="*/ 10049925 w 12192000"/>
              <a:gd name="connsiteY57" fmla="*/ 404971 h 1924333"/>
              <a:gd name="connsiteX58" fmla="*/ 10112671 w 12192000"/>
              <a:gd name="connsiteY58" fmla="*/ 414549 h 1924333"/>
              <a:gd name="connsiteX59" fmla="*/ 10170853 w 12192000"/>
              <a:gd name="connsiteY59" fmla="*/ 435168 h 1924333"/>
              <a:gd name="connsiteX60" fmla="*/ 10290184 w 12192000"/>
              <a:gd name="connsiteY60" fmla="*/ 448123 h 1924333"/>
              <a:gd name="connsiteX61" fmla="*/ 10320158 w 12192000"/>
              <a:gd name="connsiteY61" fmla="*/ 458352 h 1924333"/>
              <a:gd name="connsiteX62" fmla="*/ 10321815 w 12192000"/>
              <a:gd name="connsiteY62" fmla="*/ 463087 h 1924333"/>
              <a:gd name="connsiteX63" fmla="*/ 10373742 w 12192000"/>
              <a:gd name="connsiteY63" fmla="*/ 464538 h 1924333"/>
              <a:gd name="connsiteX64" fmla="*/ 10428532 w 12192000"/>
              <a:gd name="connsiteY64" fmla="*/ 492504 h 1924333"/>
              <a:gd name="connsiteX65" fmla="*/ 10466490 w 12192000"/>
              <a:gd name="connsiteY65" fmla="*/ 517759 h 1924333"/>
              <a:gd name="connsiteX66" fmla="*/ 10466675 w 12192000"/>
              <a:gd name="connsiteY66" fmla="*/ 522076 h 1924333"/>
              <a:gd name="connsiteX67" fmla="*/ 10470309 w 12192000"/>
              <a:gd name="connsiteY67" fmla="*/ 522792 h 1924333"/>
              <a:gd name="connsiteX68" fmla="*/ 10474138 w 12192000"/>
              <a:gd name="connsiteY68" fmla="*/ 519761 h 1924333"/>
              <a:gd name="connsiteX69" fmla="*/ 10501100 w 12192000"/>
              <a:gd name="connsiteY69" fmla="*/ 528263 h 1924333"/>
              <a:gd name="connsiteX70" fmla="*/ 10502395 w 12192000"/>
              <a:gd name="connsiteY70" fmla="*/ 536393 h 1924333"/>
              <a:gd name="connsiteX71" fmla="*/ 10689496 w 12192000"/>
              <a:gd name="connsiteY71" fmla="*/ 560233 h 1924333"/>
              <a:gd name="connsiteX72" fmla="*/ 10788736 w 12192000"/>
              <a:gd name="connsiteY72" fmla="*/ 613188 h 1924333"/>
              <a:gd name="connsiteX73" fmla="*/ 10819747 w 12192000"/>
              <a:gd name="connsiteY73" fmla="*/ 621351 h 1924333"/>
              <a:gd name="connsiteX74" fmla="*/ 10864632 w 12192000"/>
              <a:gd name="connsiteY74" fmla="*/ 644858 h 1924333"/>
              <a:gd name="connsiteX75" fmla="*/ 10929407 w 12192000"/>
              <a:gd name="connsiteY75" fmla="*/ 652945 h 1924333"/>
              <a:gd name="connsiteX76" fmla="*/ 10979412 w 12192000"/>
              <a:gd name="connsiteY76" fmla="*/ 654217 h 1924333"/>
              <a:gd name="connsiteX77" fmla="*/ 11006959 w 12192000"/>
              <a:gd name="connsiteY77" fmla="*/ 657017 h 1924333"/>
              <a:gd name="connsiteX78" fmla="*/ 11077038 w 12192000"/>
              <a:gd name="connsiteY78" fmla="*/ 668487 h 1924333"/>
              <a:gd name="connsiteX79" fmla="*/ 11157850 w 12192000"/>
              <a:gd name="connsiteY79" fmla="*/ 693164 h 1924333"/>
              <a:gd name="connsiteX80" fmla="*/ 11175276 w 12192000"/>
              <a:gd name="connsiteY80" fmla="*/ 697243 h 1924333"/>
              <a:gd name="connsiteX81" fmla="*/ 11191131 w 12192000"/>
              <a:gd name="connsiteY81" fmla="*/ 696085 h 1924333"/>
              <a:gd name="connsiteX82" fmla="*/ 11195573 w 12192000"/>
              <a:gd name="connsiteY82" fmla="*/ 691751 h 1924333"/>
              <a:gd name="connsiteX83" fmla="*/ 11205299 w 12192000"/>
              <a:gd name="connsiteY83" fmla="*/ 693247 h 1924333"/>
              <a:gd name="connsiteX84" fmla="*/ 11223770 w 12192000"/>
              <a:gd name="connsiteY84" fmla="*/ 690335 h 1924333"/>
              <a:gd name="connsiteX85" fmla="*/ 11292119 w 12192000"/>
              <a:gd name="connsiteY85" fmla="*/ 713311 h 1924333"/>
              <a:gd name="connsiteX86" fmla="*/ 11435379 w 12192000"/>
              <a:gd name="connsiteY86" fmla="*/ 758519 h 1924333"/>
              <a:gd name="connsiteX87" fmla="*/ 11604406 w 12192000"/>
              <a:gd name="connsiteY87" fmla="*/ 810476 h 1924333"/>
              <a:gd name="connsiteX88" fmla="*/ 11652155 w 12192000"/>
              <a:gd name="connsiteY88" fmla="*/ 825109 h 1924333"/>
              <a:gd name="connsiteX89" fmla="*/ 11654192 w 12192000"/>
              <a:gd name="connsiteY89" fmla="*/ 827301 h 1924333"/>
              <a:gd name="connsiteX90" fmla="*/ 11676599 w 12192000"/>
              <a:gd name="connsiteY90" fmla="*/ 846628 h 1924333"/>
              <a:gd name="connsiteX91" fmla="*/ 11775168 w 12192000"/>
              <a:gd name="connsiteY91" fmla="*/ 890664 h 1924333"/>
              <a:gd name="connsiteX92" fmla="*/ 11826341 w 12192000"/>
              <a:gd name="connsiteY92" fmla="*/ 877558 h 1924333"/>
              <a:gd name="connsiteX93" fmla="*/ 11879068 w 12192000"/>
              <a:gd name="connsiteY93" fmla="*/ 874038 h 1924333"/>
              <a:gd name="connsiteX94" fmla="*/ 11889563 w 12192000"/>
              <a:gd name="connsiteY94" fmla="*/ 878619 h 1924333"/>
              <a:gd name="connsiteX95" fmla="*/ 12016613 w 12192000"/>
              <a:gd name="connsiteY95" fmla="*/ 886111 h 1924333"/>
              <a:gd name="connsiteX96" fmla="*/ 12108292 w 12192000"/>
              <a:gd name="connsiteY96" fmla="*/ 868500 h 1924333"/>
              <a:gd name="connsiteX97" fmla="*/ 12182910 w 12192000"/>
              <a:gd name="connsiteY97" fmla="*/ 882003 h 1924333"/>
              <a:gd name="connsiteX98" fmla="*/ 12192000 w 12192000"/>
              <a:gd name="connsiteY98" fmla="*/ 884778 h 1924333"/>
              <a:gd name="connsiteX99" fmla="*/ 12192000 w 12192000"/>
              <a:gd name="connsiteY99" fmla="*/ 1610315 h 1924333"/>
              <a:gd name="connsiteX100" fmla="*/ 12191998 w 12192000"/>
              <a:gd name="connsiteY100" fmla="*/ 1610315 h 1924333"/>
              <a:gd name="connsiteX101" fmla="*/ 12191998 w 12192000"/>
              <a:gd name="connsiteY101" fmla="*/ 1924333 h 1924333"/>
              <a:gd name="connsiteX102" fmla="*/ 0 w 12192000"/>
              <a:gd name="connsiteY102" fmla="*/ 1924333 h 1924333"/>
              <a:gd name="connsiteX103" fmla="*/ 0 w 12192000"/>
              <a:gd name="connsiteY103" fmla="*/ 505159 h 1924333"/>
              <a:gd name="connsiteX104" fmla="*/ 5722 w 12192000"/>
              <a:gd name="connsiteY104" fmla="*/ 508889 h 1924333"/>
              <a:gd name="connsiteX105" fmla="*/ 38476 w 12192000"/>
              <a:gd name="connsiteY105" fmla="*/ 524137 h 1924333"/>
              <a:gd name="connsiteX106" fmla="*/ 192883 w 12192000"/>
              <a:gd name="connsiteY106" fmla="*/ 545272 h 1924333"/>
              <a:gd name="connsiteX107" fmla="*/ 343710 w 12192000"/>
              <a:gd name="connsiteY107" fmla="*/ 565029 h 1924333"/>
              <a:gd name="connsiteX108" fmla="*/ 471066 w 12192000"/>
              <a:gd name="connsiteY108" fmla="*/ 549837 h 1924333"/>
              <a:gd name="connsiteX109" fmla="*/ 617333 w 12192000"/>
              <a:gd name="connsiteY109" fmla="*/ 526428 h 1924333"/>
              <a:gd name="connsiteX110" fmla="*/ 725203 w 12192000"/>
              <a:gd name="connsiteY110" fmla="*/ 523793 h 1924333"/>
              <a:gd name="connsiteX111" fmla="*/ 788494 w 12192000"/>
              <a:gd name="connsiteY111" fmla="*/ 505799 h 1924333"/>
              <a:gd name="connsiteX112" fmla="*/ 885977 w 12192000"/>
              <a:gd name="connsiteY112" fmla="*/ 526585 h 1924333"/>
              <a:gd name="connsiteX113" fmla="*/ 932142 w 12192000"/>
              <a:gd name="connsiteY113" fmla="*/ 528005 h 1924333"/>
              <a:gd name="connsiteX114" fmla="*/ 1090404 w 12192000"/>
              <a:gd name="connsiteY114" fmla="*/ 498299 h 1924333"/>
              <a:gd name="connsiteX115" fmla="*/ 1188628 w 12192000"/>
              <a:gd name="connsiteY115" fmla="*/ 483151 h 1924333"/>
              <a:gd name="connsiteX116" fmla="*/ 1316247 w 12192000"/>
              <a:gd name="connsiteY116" fmla="*/ 425979 h 1924333"/>
              <a:gd name="connsiteX117" fmla="*/ 1357712 w 12192000"/>
              <a:gd name="connsiteY117" fmla="*/ 416549 h 1924333"/>
              <a:gd name="connsiteX118" fmla="*/ 1425921 w 12192000"/>
              <a:gd name="connsiteY118" fmla="*/ 413953 h 1924333"/>
              <a:gd name="connsiteX119" fmla="*/ 1503817 w 12192000"/>
              <a:gd name="connsiteY119" fmla="*/ 380457 h 1924333"/>
              <a:gd name="connsiteX120" fmla="*/ 1639196 w 12192000"/>
              <a:gd name="connsiteY120" fmla="*/ 372785 h 1924333"/>
              <a:gd name="connsiteX121" fmla="*/ 1705606 w 12192000"/>
              <a:gd name="connsiteY121" fmla="*/ 359023 h 1924333"/>
              <a:gd name="connsiteX122" fmla="*/ 1813011 w 12192000"/>
              <a:gd name="connsiteY122" fmla="*/ 331023 h 1924333"/>
              <a:gd name="connsiteX123" fmla="*/ 1831380 w 12192000"/>
              <a:gd name="connsiteY123" fmla="*/ 341307 h 1924333"/>
              <a:gd name="connsiteX124" fmla="*/ 1858612 w 12192000"/>
              <a:gd name="connsiteY124" fmla="*/ 326777 h 1924333"/>
              <a:gd name="connsiteX125" fmla="*/ 1880661 w 12192000"/>
              <a:gd name="connsiteY125" fmla="*/ 335987 h 1924333"/>
              <a:gd name="connsiteX126" fmla="*/ 1941495 w 12192000"/>
              <a:gd name="connsiteY126" fmla="*/ 310792 h 1924333"/>
              <a:gd name="connsiteX127" fmla="*/ 1995402 w 12192000"/>
              <a:gd name="connsiteY127" fmla="*/ 305480 h 1924333"/>
              <a:gd name="connsiteX128" fmla="*/ 2223864 w 12192000"/>
              <a:gd name="connsiteY128" fmla="*/ 266118 h 1924333"/>
              <a:gd name="connsiteX129" fmla="*/ 2418043 w 12192000"/>
              <a:gd name="connsiteY129" fmla="*/ 215314 h 1924333"/>
              <a:gd name="connsiteX130" fmla="*/ 2558461 w 12192000"/>
              <a:gd name="connsiteY130" fmla="*/ 168193 h 1924333"/>
              <a:gd name="connsiteX131" fmla="*/ 2595535 w 12192000"/>
              <a:gd name="connsiteY131" fmla="*/ 158548 h 1924333"/>
              <a:gd name="connsiteX132" fmla="*/ 2626942 w 12192000"/>
              <a:gd name="connsiteY132" fmla="*/ 130400 h 1924333"/>
              <a:gd name="connsiteX133" fmla="*/ 2632225 w 12192000"/>
              <a:gd name="connsiteY133" fmla="*/ 130446 h 1924333"/>
              <a:gd name="connsiteX134" fmla="*/ 2696856 w 12192000"/>
              <a:gd name="connsiteY134" fmla="*/ 128498 h 1924333"/>
              <a:gd name="connsiteX135" fmla="*/ 2759767 w 12192000"/>
              <a:gd name="connsiteY135" fmla="*/ 127784 h 1924333"/>
              <a:gd name="connsiteX136" fmla="*/ 2792685 w 12192000"/>
              <a:gd name="connsiteY136" fmla="*/ 115710 h 1924333"/>
              <a:gd name="connsiteX137" fmla="*/ 2799767 w 12192000"/>
              <a:gd name="connsiteY137" fmla="*/ 113754 h 1924333"/>
              <a:gd name="connsiteX138" fmla="*/ 2829799 w 12192000"/>
              <a:gd name="connsiteY138" fmla="*/ 120042 h 1924333"/>
              <a:gd name="connsiteX139" fmla="*/ 2890704 w 12192000"/>
              <a:gd name="connsiteY139" fmla="*/ 121493 h 1924333"/>
              <a:gd name="connsiteX140" fmla="*/ 3042646 w 12192000"/>
              <a:gd name="connsiteY140" fmla="*/ 112273 h 1924333"/>
              <a:gd name="connsiteX141" fmla="*/ 3146630 w 12192000"/>
              <a:gd name="connsiteY141" fmla="*/ 100898 h 1924333"/>
              <a:gd name="connsiteX142" fmla="*/ 3233163 w 12192000"/>
              <a:gd name="connsiteY142" fmla="*/ 120200 h 1924333"/>
              <a:gd name="connsiteX143" fmla="*/ 3372699 w 12192000"/>
              <a:gd name="connsiteY143" fmla="*/ 129394 h 1924333"/>
              <a:gd name="connsiteX144" fmla="*/ 3394352 w 12192000"/>
              <a:gd name="connsiteY144" fmla="*/ 131671 h 1924333"/>
              <a:gd name="connsiteX145" fmla="*/ 3448218 w 12192000"/>
              <a:gd name="connsiteY145" fmla="*/ 118229 h 1924333"/>
              <a:gd name="connsiteX146" fmla="*/ 3505047 w 12192000"/>
              <a:gd name="connsiteY146" fmla="*/ 115412 h 1924333"/>
              <a:gd name="connsiteX147" fmla="*/ 3521767 w 12192000"/>
              <a:gd name="connsiteY147" fmla="*/ 111071 h 1924333"/>
              <a:gd name="connsiteX148" fmla="*/ 3585137 w 12192000"/>
              <a:gd name="connsiteY148" fmla="*/ 114371 h 1924333"/>
              <a:gd name="connsiteX149" fmla="*/ 3690293 w 12192000"/>
              <a:gd name="connsiteY149" fmla="*/ 98301 h 1924333"/>
              <a:gd name="connsiteX150" fmla="*/ 3867818 w 12192000"/>
              <a:gd name="connsiteY150" fmla="*/ 88985 h 1924333"/>
              <a:gd name="connsiteX151" fmla="*/ 4091337 w 12192000"/>
              <a:gd name="connsiteY151" fmla="*/ 70813 h 1924333"/>
              <a:gd name="connsiteX152" fmla="*/ 4246332 w 12192000"/>
              <a:gd name="connsiteY152" fmla="*/ 41697 h 1924333"/>
              <a:gd name="connsiteX153" fmla="*/ 4266975 w 12192000"/>
              <a:gd name="connsiteY153" fmla="*/ 46592 h 1924333"/>
              <a:gd name="connsiteX154" fmla="*/ 4270566 w 12192000"/>
              <a:gd name="connsiteY154" fmla="*/ 47620 h 1924333"/>
              <a:gd name="connsiteX155" fmla="*/ 4288964 w 12192000"/>
              <a:gd name="connsiteY155" fmla="*/ 52766 h 1924333"/>
              <a:gd name="connsiteX156" fmla="*/ 4365137 w 12192000"/>
              <a:gd name="connsiteY156" fmla="*/ 51783 h 1924333"/>
              <a:gd name="connsiteX157" fmla="*/ 4430546 w 12192000"/>
              <a:gd name="connsiteY157" fmla="*/ 44555 h 1924333"/>
              <a:gd name="connsiteX158" fmla="*/ 4444136 w 12192000"/>
              <a:gd name="connsiteY158" fmla="*/ 39567 h 1924333"/>
              <a:gd name="connsiteX159" fmla="*/ 4534039 w 12192000"/>
              <a:gd name="connsiteY159" fmla="*/ 31604 h 1924333"/>
              <a:gd name="connsiteX160" fmla="*/ 4560448 w 12192000"/>
              <a:gd name="connsiteY160" fmla="*/ 25231 h 1924333"/>
              <a:gd name="connsiteX161" fmla="*/ 4568006 w 12192000"/>
              <a:gd name="connsiteY161" fmla="*/ 25970 h 1924333"/>
              <a:gd name="connsiteX162" fmla="*/ 4595497 w 12192000"/>
              <a:gd name="connsiteY162" fmla="*/ 22958 h 1924333"/>
              <a:gd name="connsiteX163" fmla="*/ 4608623 w 12192000"/>
              <a:gd name="connsiteY163" fmla="*/ 18108 h 1924333"/>
              <a:gd name="connsiteX164" fmla="*/ 4623942 w 12192000"/>
              <a:gd name="connsiteY164" fmla="*/ 22251 h 1924333"/>
              <a:gd name="connsiteX165" fmla="*/ 4664336 w 12192000"/>
              <a:gd name="connsiteY165" fmla="*/ 23306 h 1924333"/>
              <a:gd name="connsiteX166" fmla="*/ 4677385 w 12192000"/>
              <a:gd name="connsiteY166" fmla="*/ 18246 h 1924333"/>
              <a:gd name="connsiteX167" fmla="*/ 4698143 w 12192000"/>
              <a:gd name="connsiteY167" fmla="*/ 18036 h 1924333"/>
              <a:gd name="connsiteX168" fmla="*/ 4750609 w 12192000"/>
              <a:gd name="connsiteY168" fmla="*/ 23611 h 1924333"/>
              <a:gd name="connsiteX169" fmla="*/ 4784658 w 12192000"/>
              <a:gd name="connsiteY169" fmla="*/ 25057 h 1924333"/>
              <a:gd name="connsiteX170" fmla="*/ 4847558 w 12192000"/>
              <a:gd name="connsiteY170" fmla="*/ 38726 h 1924333"/>
              <a:gd name="connsiteX171" fmla="*/ 4909134 w 12192000"/>
              <a:gd name="connsiteY171" fmla="*/ 50659 h 1924333"/>
              <a:gd name="connsiteX172" fmla="*/ 5099219 w 12192000"/>
              <a:gd name="connsiteY172" fmla="*/ 55050 h 1924333"/>
              <a:gd name="connsiteX173" fmla="*/ 5184992 w 12192000"/>
              <a:gd name="connsiteY173" fmla="*/ 67596 h 1924333"/>
              <a:gd name="connsiteX174" fmla="*/ 5229637 w 12192000"/>
              <a:gd name="connsiteY174" fmla="*/ 67789 h 1924333"/>
              <a:gd name="connsiteX175" fmla="*/ 5389346 w 12192000"/>
              <a:gd name="connsiteY175" fmla="*/ 80211 h 1924333"/>
              <a:gd name="connsiteX176" fmla="*/ 5494414 w 12192000"/>
              <a:gd name="connsiteY176" fmla="*/ 75926 h 1924333"/>
              <a:gd name="connsiteX177" fmla="*/ 5528443 w 12192000"/>
              <a:gd name="connsiteY177" fmla="*/ 77206 h 1924333"/>
              <a:gd name="connsiteX178" fmla="*/ 5684939 w 12192000"/>
              <a:gd name="connsiteY178" fmla="*/ 50269 h 1924333"/>
              <a:gd name="connsiteX179" fmla="*/ 5765146 w 12192000"/>
              <a:gd name="connsiteY179" fmla="*/ 50414 h 1924333"/>
              <a:gd name="connsiteX180" fmla="*/ 5848655 w 12192000"/>
              <a:gd name="connsiteY180" fmla="*/ 35257 h 1924333"/>
              <a:gd name="connsiteX181" fmla="*/ 5930656 w 12192000"/>
              <a:gd name="connsiteY181" fmla="*/ 30131 h 1924333"/>
              <a:gd name="connsiteX182" fmla="*/ 6124150 w 12192000"/>
              <a:gd name="connsiteY182" fmla="*/ 31679 h 1924333"/>
              <a:gd name="connsiteX183" fmla="*/ 6189199 w 12192000"/>
              <a:gd name="connsiteY183" fmla="*/ 588 h 1924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Lst>
            <a:rect l="l" t="t" r="r" b="b"/>
            <a:pathLst>
              <a:path w="12192000" h="1924333">
                <a:moveTo>
                  <a:pt x="6189199" y="588"/>
                </a:moveTo>
                <a:cubicBezTo>
                  <a:pt x="6196356" y="-574"/>
                  <a:pt x="6202609" y="-108"/>
                  <a:pt x="6207079" y="2850"/>
                </a:cubicBezTo>
                <a:cubicBezTo>
                  <a:pt x="6222026" y="2749"/>
                  <a:pt x="6273489" y="3767"/>
                  <a:pt x="6285610" y="18131"/>
                </a:cubicBezTo>
                <a:cubicBezTo>
                  <a:pt x="6307255" y="18685"/>
                  <a:pt x="6357141" y="23793"/>
                  <a:pt x="6378008" y="24625"/>
                </a:cubicBezTo>
                <a:cubicBezTo>
                  <a:pt x="6409946" y="30645"/>
                  <a:pt x="6438307" y="10375"/>
                  <a:pt x="6466340" y="21366"/>
                </a:cubicBezTo>
                <a:cubicBezTo>
                  <a:pt x="6488276" y="31229"/>
                  <a:pt x="6529854" y="28110"/>
                  <a:pt x="6553334" y="35307"/>
                </a:cubicBezTo>
                <a:cubicBezTo>
                  <a:pt x="6561737" y="48059"/>
                  <a:pt x="6609188" y="62087"/>
                  <a:pt x="6626068" y="58045"/>
                </a:cubicBezTo>
                <a:cubicBezTo>
                  <a:pt x="6660952" y="66570"/>
                  <a:pt x="6666277" y="84716"/>
                  <a:pt x="6692303" y="91487"/>
                </a:cubicBezTo>
                <a:lnTo>
                  <a:pt x="6733670" y="118130"/>
                </a:lnTo>
                <a:lnTo>
                  <a:pt x="6798016" y="112271"/>
                </a:lnTo>
                <a:lnTo>
                  <a:pt x="6801081" y="114963"/>
                </a:lnTo>
                <a:cubicBezTo>
                  <a:pt x="6806919" y="120140"/>
                  <a:pt x="6812832" y="125016"/>
                  <a:pt x="6819351" y="128825"/>
                </a:cubicBezTo>
                <a:cubicBezTo>
                  <a:pt x="6825742" y="109997"/>
                  <a:pt x="6840132" y="116541"/>
                  <a:pt x="6852732" y="123321"/>
                </a:cubicBezTo>
                <a:lnTo>
                  <a:pt x="6865247" y="128836"/>
                </a:lnTo>
                <a:lnTo>
                  <a:pt x="6905517" y="129265"/>
                </a:lnTo>
                <a:cubicBezTo>
                  <a:pt x="6934052" y="140042"/>
                  <a:pt x="6939773" y="141556"/>
                  <a:pt x="6950286" y="150104"/>
                </a:cubicBezTo>
                <a:lnTo>
                  <a:pt x="7003442" y="136136"/>
                </a:lnTo>
                <a:lnTo>
                  <a:pt x="7160047" y="166721"/>
                </a:lnTo>
                <a:cubicBezTo>
                  <a:pt x="7207281" y="179911"/>
                  <a:pt x="7280644" y="210197"/>
                  <a:pt x="7325604" y="215867"/>
                </a:cubicBezTo>
                <a:cubicBezTo>
                  <a:pt x="7460113" y="233904"/>
                  <a:pt x="7393081" y="242880"/>
                  <a:pt x="7540522" y="239374"/>
                </a:cubicBezTo>
                <a:cubicBezTo>
                  <a:pt x="7545714" y="234872"/>
                  <a:pt x="7605972" y="231727"/>
                  <a:pt x="7612071" y="229553"/>
                </a:cubicBezTo>
                <a:lnTo>
                  <a:pt x="7651995" y="244567"/>
                </a:lnTo>
                <a:lnTo>
                  <a:pt x="7725761" y="258638"/>
                </a:lnTo>
                <a:lnTo>
                  <a:pt x="7823038" y="287078"/>
                </a:lnTo>
                <a:cubicBezTo>
                  <a:pt x="7837080" y="286482"/>
                  <a:pt x="7851647" y="286498"/>
                  <a:pt x="7866405" y="287288"/>
                </a:cubicBezTo>
                <a:lnTo>
                  <a:pt x="7875021" y="288224"/>
                </a:lnTo>
                <a:cubicBezTo>
                  <a:pt x="7875062" y="288354"/>
                  <a:pt x="7875105" y="288483"/>
                  <a:pt x="7875146" y="288614"/>
                </a:cubicBezTo>
                <a:cubicBezTo>
                  <a:pt x="7880550" y="289202"/>
                  <a:pt x="7901153" y="290716"/>
                  <a:pt x="7907443" y="291752"/>
                </a:cubicBezTo>
                <a:lnTo>
                  <a:pt x="7912892" y="294833"/>
                </a:lnTo>
                <a:lnTo>
                  <a:pt x="7946345" y="319359"/>
                </a:lnTo>
                <a:cubicBezTo>
                  <a:pt x="7958657" y="312776"/>
                  <a:pt x="7996513" y="309749"/>
                  <a:pt x="8021238" y="315159"/>
                </a:cubicBezTo>
                <a:cubicBezTo>
                  <a:pt x="8045964" y="320570"/>
                  <a:pt x="8058169" y="340462"/>
                  <a:pt x="8094697" y="351819"/>
                </a:cubicBezTo>
                <a:cubicBezTo>
                  <a:pt x="8129587" y="361154"/>
                  <a:pt x="8116181" y="360544"/>
                  <a:pt x="8155208" y="371168"/>
                </a:cubicBezTo>
                <a:cubicBezTo>
                  <a:pt x="8196217" y="383300"/>
                  <a:pt x="8205468" y="391801"/>
                  <a:pt x="8248472" y="400489"/>
                </a:cubicBezTo>
                <a:cubicBezTo>
                  <a:pt x="8283932" y="419791"/>
                  <a:pt x="8278617" y="392031"/>
                  <a:pt x="8300068" y="405531"/>
                </a:cubicBezTo>
                <a:lnTo>
                  <a:pt x="8356293" y="403328"/>
                </a:lnTo>
                <a:cubicBezTo>
                  <a:pt x="8377247" y="404463"/>
                  <a:pt x="8438442" y="433194"/>
                  <a:pt x="8475838" y="435524"/>
                </a:cubicBezTo>
                <a:cubicBezTo>
                  <a:pt x="8510241" y="438037"/>
                  <a:pt x="8545511" y="449840"/>
                  <a:pt x="8575216" y="450198"/>
                </a:cubicBezTo>
                <a:lnTo>
                  <a:pt x="8588650" y="447070"/>
                </a:lnTo>
                <a:lnTo>
                  <a:pt x="8612184" y="439577"/>
                </a:lnTo>
                <a:lnTo>
                  <a:pt x="8630713" y="433015"/>
                </a:lnTo>
                <a:cubicBezTo>
                  <a:pt x="8635870" y="429519"/>
                  <a:pt x="8700685" y="428411"/>
                  <a:pt x="8704240" y="422865"/>
                </a:cubicBezTo>
                <a:cubicBezTo>
                  <a:pt x="8761777" y="429549"/>
                  <a:pt x="8768302" y="427178"/>
                  <a:pt x="8829513" y="429389"/>
                </a:cubicBezTo>
                <a:cubicBezTo>
                  <a:pt x="8922895" y="444672"/>
                  <a:pt x="8924579" y="401507"/>
                  <a:pt x="9083651" y="390744"/>
                </a:cubicBezTo>
                <a:cubicBezTo>
                  <a:pt x="9138403" y="388032"/>
                  <a:pt x="9315003" y="378647"/>
                  <a:pt x="9371402" y="371809"/>
                </a:cubicBezTo>
                <a:cubicBezTo>
                  <a:pt x="9358632" y="337502"/>
                  <a:pt x="9402842" y="379364"/>
                  <a:pt x="9429586" y="369213"/>
                </a:cubicBezTo>
                <a:cubicBezTo>
                  <a:pt x="9449312" y="370213"/>
                  <a:pt x="9473938" y="373270"/>
                  <a:pt x="9489757" y="377814"/>
                </a:cubicBezTo>
                <a:cubicBezTo>
                  <a:pt x="9498164" y="379256"/>
                  <a:pt x="9507139" y="379272"/>
                  <a:pt x="9516954" y="376991"/>
                </a:cubicBezTo>
                <a:cubicBezTo>
                  <a:pt x="9548430" y="354766"/>
                  <a:pt x="9591874" y="370315"/>
                  <a:pt x="9645588" y="363590"/>
                </a:cubicBezTo>
                <a:cubicBezTo>
                  <a:pt x="9660487" y="368814"/>
                  <a:pt x="9710817" y="350550"/>
                  <a:pt x="9722896" y="360983"/>
                </a:cubicBezTo>
                <a:cubicBezTo>
                  <a:pt x="9733918" y="362239"/>
                  <a:pt x="9745201" y="356679"/>
                  <a:pt x="9752803" y="368492"/>
                </a:cubicBezTo>
                <a:cubicBezTo>
                  <a:pt x="9793268" y="374490"/>
                  <a:pt x="9843313" y="380978"/>
                  <a:pt x="9890305" y="380736"/>
                </a:cubicBezTo>
                <a:cubicBezTo>
                  <a:pt x="9912701" y="380083"/>
                  <a:pt x="9926523" y="379037"/>
                  <a:pt x="9939767" y="377776"/>
                </a:cubicBezTo>
                <a:lnTo>
                  <a:pt x="9944355" y="377352"/>
                </a:lnTo>
                <a:lnTo>
                  <a:pt x="9953719" y="375642"/>
                </a:lnTo>
                <a:lnTo>
                  <a:pt x="9955809" y="376294"/>
                </a:lnTo>
                <a:lnTo>
                  <a:pt x="10032710" y="394940"/>
                </a:lnTo>
                <a:lnTo>
                  <a:pt x="10049925" y="404971"/>
                </a:lnTo>
                <a:lnTo>
                  <a:pt x="10112671" y="414549"/>
                </a:lnTo>
                <a:cubicBezTo>
                  <a:pt x="10169643" y="412125"/>
                  <a:pt x="10132220" y="425358"/>
                  <a:pt x="10170853" y="435168"/>
                </a:cubicBezTo>
                <a:cubicBezTo>
                  <a:pt x="10206088" y="442020"/>
                  <a:pt x="10240809" y="454081"/>
                  <a:pt x="10290184" y="448123"/>
                </a:cubicBezTo>
                <a:cubicBezTo>
                  <a:pt x="10301813" y="444919"/>
                  <a:pt x="10315233" y="449499"/>
                  <a:pt x="10320158" y="458352"/>
                </a:cubicBezTo>
                <a:cubicBezTo>
                  <a:pt x="10321006" y="459876"/>
                  <a:pt x="10321565" y="461470"/>
                  <a:pt x="10321815" y="463087"/>
                </a:cubicBezTo>
                <a:cubicBezTo>
                  <a:pt x="10354058" y="457158"/>
                  <a:pt x="10355176" y="470634"/>
                  <a:pt x="10373742" y="464538"/>
                </a:cubicBezTo>
                <a:cubicBezTo>
                  <a:pt x="10403060" y="475292"/>
                  <a:pt x="10411841" y="497597"/>
                  <a:pt x="10428532" y="492504"/>
                </a:cubicBezTo>
                <a:cubicBezTo>
                  <a:pt x="10440561" y="500742"/>
                  <a:pt x="10446267" y="521930"/>
                  <a:pt x="10466490" y="517759"/>
                </a:cubicBezTo>
                <a:cubicBezTo>
                  <a:pt x="10464622" y="519986"/>
                  <a:pt x="10465013" y="521261"/>
                  <a:pt x="10466675" y="522076"/>
                </a:cubicBezTo>
                <a:lnTo>
                  <a:pt x="10470309" y="522792"/>
                </a:lnTo>
                <a:lnTo>
                  <a:pt x="10474138" y="519761"/>
                </a:lnTo>
                <a:cubicBezTo>
                  <a:pt x="10488888" y="509612"/>
                  <a:pt x="10484914" y="524734"/>
                  <a:pt x="10501100" y="528263"/>
                </a:cubicBezTo>
                <a:cubicBezTo>
                  <a:pt x="10508412" y="530705"/>
                  <a:pt x="10505426" y="533743"/>
                  <a:pt x="10502395" y="536393"/>
                </a:cubicBezTo>
                <a:lnTo>
                  <a:pt x="10689496" y="560233"/>
                </a:lnTo>
                <a:cubicBezTo>
                  <a:pt x="10721441" y="573640"/>
                  <a:pt x="10757547" y="582937"/>
                  <a:pt x="10788736" y="613188"/>
                </a:cubicBezTo>
                <a:cubicBezTo>
                  <a:pt x="10794510" y="621641"/>
                  <a:pt x="10807098" y="616073"/>
                  <a:pt x="10819747" y="621351"/>
                </a:cubicBezTo>
                <a:cubicBezTo>
                  <a:pt x="10832398" y="626630"/>
                  <a:pt x="10846356" y="639592"/>
                  <a:pt x="10864632" y="644858"/>
                </a:cubicBezTo>
                <a:cubicBezTo>
                  <a:pt x="10895617" y="652290"/>
                  <a:pt x="10921550" y="640451"/>
                  <a:pt x="10929407" y="652945"/>
                </a:cubicBezTo>
                <a:cubicBezTo>
                  <a:pt x="10945460" y="653176"/>
                  <a:pt x="10968148" y="640553"/>
                  <a:pt x="10979412" y="654217"/>
                </a:cubicBezTo>
                <a:cubicBezTo>
                  <a:pt x="10981679" y="643737"/>
                  <a:pt x="10997287" y="663414"/>
                  <a:pt x="11006959" y="657017"/>
                </a:cubicBezTo>
                <a:cubicBezTo>
                  <a:pt x="11023230" y="659396"/>
                  <a:pt x="11051890" y="662462"/>
                  <a:pt x="11077038" y="668487"/>
                </a:cubicBezTo>
                <a:cubicBezTo>
                  <a:pt x="11097000" y="690299"/>
                  <a:pt x="11141286" y="676399"/>
                  <a:pt x="11157850" y="693164"/>
                </a:cubicBezTo>
                <a:cubicBezTo>
                  <a:pt x="11163800" y="695757"/>
                  <a:pt x="11169599" y="696942"/>
                  <a:pt x="11175276" y="697243"/>
                </a:cubicBezTo>
                <a:lnTo>
                  <a:pt x="11191131" y="696085"/>
                </a:lnTo>
                <a:lnTo>
                  <a:pt x="11195573" y="691751"/>
                </a:lnTo>
                <a:lnTo>
                  <a:pt x="11205299" y="693247"/>
                </a:lnTo>
                <a:lnTo>
                  <a:pt x="11223770" y="690335"/>
                </a:lnTo>
                <a:cubicBezTo>
                  <a:pt x="11237778" y="693777"/>
                  <a:pt x="11256852" y="701947"/>
                  <a:pt x="11292119" y="713311"/>
                </a:cubicBezTo>
                <a:cubicBezTo>
                  <a:pt x="11334878" y="733451"/>
                  <a:pt x="11401662" y="729175"/>
                  <a:pt x="11435379" y="758519"/>
                </a:cubicBezTo>
                <a:lnTo>
                  <a:pt x="11604406" y="810476"/>
                </a:lnTo>
                <a:lnTo>
                  <a:pt x="11652155" y="825109"/>
                </a:lnTo>
                <a:lnTo>
                  <a:pt x="11654192" y="827301"/>
                </a:lnTo>
                <a:cubicBezTo>
                  <a:pt x="11661650" y="834729"/>
                  <a:pt x="11669215" y="841480"/>
                  <a:pt x="11676599" y="846628"/>
                </a:cubicBezTo>
                <a:cubicBezTo>
                  <a:pt x="11688258" y="861760"/>
                  <a:pt x="11752266" y="896888"/>
                  <a:pt x="11775168" y="890664"/>
                </a:cubicBezTo>
                <a:cubicBezTo>
                  <a:pt x="11790977" y="883819"/>
                  <a:pt x="11808364" y="879901"/>
                  <a:pt x="11826341" y="877558"/>
                </a:cubicBezTo>
                <a:lnTo>
                  <a:pt x="11879068" y="874038"/>
                </a:lnTo>
                <a:lnTo>
                  <a:pt x="11889563" y="878619"/>
                </a:lnTo>
                <a:lnTo>
                  <a:pt x="12016613" y="886111"/>
                </a:lnTo>
                <a:lnTo>
                  <a:pt x="12108292" y="868500"/>
                </a:lnTo>
                <a:cubicBezTo>
                  <a:pt x="12129725" y="867311"/>
                  <a:pt x="12157891" y="874537"/>
                  <a:pt x="12182910" y="882003"/>
                </a:cubicBezTo>
                <a:lnTo>
                  <a:pt x="12192000" y="884778"/>
                </a:lnTo>
                <a:lnTo>
                  <a:pt x="12192000" y="1610315"/>
                </a:lnTo>
                <a:lnTo>
                  <a:pt x="12191998" y="1610315"/>
                </a:lnTo>
                <a:lnTo>
                  <a:pt x="12191998" y="1924333"/>
                </a:lnTo>
                <a:lnTo>
                  <a:pt x="0" y="1924333"/>
                </a:lnTo>
                <a:lnTo>
                  <a:pt x="0" y="505159"/>
                </a:lnTo>
                <a:lnTo>
                  <a:pt x="5722" y="508889"/>
                </a:lnTo>
                <a:cubicBezTo>
                  <a:pt x="21614" y="518548"/>
                  <a:pt x="33814" y="524781"/>
                  <a:pt x="38476" y="524137"/>
                </a:cubicBezTo>
                <a:cubicBezTo>
                  <a:pt x="99229" y="544180"/>
                  <a:pt x="142010" y="538457"/>
                  <a:pt x="192883" y="545272"/>
                </a:cubicBezTo>
                <a:cubicBezTo>
                  <a:pt x="277629" y="525210"/>
                  <a:pt x="293434" y="558443"/>
                  <a:pt x="343710" y="565029"/>
                </a:cubicBezTo>
                <a:cubicBezTo>
                  <a:pt x="383094" y="555729"/>
                  <a:pt x="425462" y="556271"/>
                  <a:pt x="471066" y="549837"/>
                </a:cubicBezTo>
                <a:cubicBezTo>
                  <a:pt x="513583" y="544428"/>
                  <a:pt x="569194" y="531004"/>
                  <a:pt x="617333" y="526428"/>
                </a:cubicBezTo>
                <a:cubicBezTo>
                  <a:pt x="660031" y="520760"/>
                  <a:pt x="696675" y="523882"/>
                  <a:pt x="725203" y="523793"/>
                </a:cubicBezTo>
                <a:cubicBezTo>
                  <a:pt x="736650" y="521695"/>
                  <a:pt x="780513" y="502146"/>
                  <a:pt x="788494" y="505799"/>
                </a:cubicBezTo>
                <a:lnTo>
                  <a:pt x="885977" y="526585"/>
                </a:lnTo>
                <a:cubicBezTo>
                  <a:pt x="906140" y="522837"/>
                  <a:pt x="917203" y="532232"/>
                  <a:pt x="932142" y="528005"/>
                </a:cubicBezTo>
                <a:cubicBezTo>
                  <a:pt x="963701" y="524128"/>
                  <a:pt x="1061555" y="499582"/>
                  <a:pt x="1090404" y="498299"/>
                </a:cubicBezTo>
                <a:cubicBezTo>
                  <a:pt x="1132840" y="494057"/>
                  <a:pt x="1148476" y="496041"/>
                  <a:pt x="1188628" y="483151"/>
                </a:cubicBezTo>
                <a:cubicBezTo>
                  <a:pt x="1230397" y="468408"/>
                  <a:pt x="1278711" y="457638"/>
                  <a:pt x="1316247" y="425979"/>
                </a:cubicBezTo>
                <a:cubicBezTo>
                  <a:pt x="1322662" y="417251"/>
                  <a:pt x="1339433" y="418553"/>
                  <a:pt x="1357712" y="416549"/>
                </a:cubicBezTo>
                <a:cubicBezTo>
                  <a:pt x="1375991" y="414544"/>
                  <a:pt x="1423507" y="412949"/>
                  <a:pt x="1425921" y="413953"/>
                </a:cubicBezTo>
                <a:cubicBezTo>
                  <a:pt x="1450272" y="407937"/>
                  <a:pt x="1458223" y="388156"/>
                  <a:pt x="1503817" y="380457"/>
                </a:cubicBezTo>
                <a:cubicBezTo>
                  <a:pt x="1541095" y="377398"/>
                  <a:pt x="1605565" y="376357"/>
                  <a:pt x="1639196" y="372785"/>
                </a:cubicBezTo>
                <a:cubicBezTo>
                  <a:pt x="1653280" y="376736"/>
                  <a:pt x="1695289" y="365766"/>
                  <a:pt x="1705606" y="359023"/>
                </a:cubicBezTo>
                <a:cubicBezTo>
                  <a:pt x="1729169" y="336295"/>
                  <a:pt x="1793207" y="348537"/>
                  <a:pt x="1813011" y="331023"/>
                </a:cubicBezTo>
                <a:cubicBezTo>
                  <a:pt x="1820772" y="328179"/>
                  <a:pt x="1823566" y="341833"/>
                  <a:pt x="1831380" y="341307"/>
                </a:cubicBezTo>
                <a:lnTo>
                  <a:pt x="1858612" y="326777"/>
                </a:lnTo>
                <a:lnTo>
                  <a:pt x="1880661" y="335987"/>
                </a:lnTo>
                <a:lnTo>
                  <a:pt x="1941495" y="310792"/>
                </a:lnTo>
                <a:cubicBezTo>
                  <a:pt x="1978970" y="307223"/>
                  <a:pt x="1947391" y="291714"/>
                  <a:pt x="1995402" y="305480"/>
                </a:cubicBezTo>
                <a:cubicBezTo>
                  <a:pt x="2042464" y="298034"/>
                  <a:pt x="2153424" y="281146"/>
                  <a:pt x="2223864" y="266118"/>
                </a:cubicBezTo>
                <a:cubicBezTo>
                  <a:pt x="2261296" y="256300"/>
                  <a:pt x="2360518" y="238323"/>
                  <a:pt x="2418043" y="215314"/>
                </a:cubicBezTo>
                <a:cubicBezTo>
                  <a:pt x="2472088" y="206823"/>
                  <a:pt x="2499422" y="162612"/>
                  <a:pt x="2558461" y="168193"/>
                </a:cubicBezTo>
                <a:cubicBezTo>
                  <a:pt x="2559660" y="164506"/>
                  <a:pt x="2592244" y="161337"/>
                  <a:pt x="2595535" y="158548"/>
                </a:cubicBezTo>
                <a:lnTo>
                  <a:pt x="2626942" y="130400"/>
                </a:lnTo>
                <a:lnTo>
                  <a:pt x="2632225" y="130446"/>
                </a:lnTo>
                <a:lnTo>
                  <a:pt x="2696856" y="128498"/>
                </a:lnTo>
                <a:lnTo>
                  <a:pt x="2759767" y="127784"/>
                </a:lnTo>
                <a:cubicBezTo>
                  <a:pt x="2770024" y="123546"/>
                  <a:pt x="2781047" y="119463"/>
                  <a:pt x="2792685" y="115710"/>
                </a:cubicBezTo>
                <a:lnTo>
                  <a:pt x="2799767" y="113754"/>
                </a:lnTo>
                <a:lnTo>
                  <a:pt x="2829799" y="120042"/>
                </a:lnTo>
                <a:lnTo>
                  <a:pt x="2890704" y="121493"/>
                </a:lnTo>
                <a:cubicBezTo>
                  <a:pt x="2935390" y="121035"/>
                  <a:pt x="2990780" y="113193"/>
                  <a:pt x="3042646" y="112273"/>
                </a:cubicBezTo>
                <a:cubicBezTo>
                  <a:pt x="3077119" y="111474"/>
                  <a:pt x="3124089" y="100414"/>
                  <a:pt x="3146630" y="100898"/>
                </a:cubicBezTo>
                <a:cubicBezTo>
                  <a:pt x="3169381" y="117699"/>
                  <a:pt x="3224695" y="125864"/>
                  <a:pt x="3233163" y="120200"/>
                </a:cubicBezTo>
                <a:lnTo>
                  <a:pt x="3372699" y="129394"/>
                </a:lnTo>
                <a:cubicBezTo>
                  <a:pt x="3389020" y="126586"/>
                  <a:pt x="3397563" y="116804"/>
                  <a:pt x="3394352" y="131671"/>
                </a:cubicBezTo>
                <a:cubicBezTo>
                  <a:pt x="3406102" y="131485"/>
                  <a:pt x="3429770" y="120938"/>
                  <a:pt x="3448218" y="118229"/>
                </a:cubicBezTo>
                <a:lnTo>
                  <a:pt x="3505047" y="115412"/>
                </a:lnTo>
                <a:lnTo>
                  <a:pt x="3521767" y="111071"/>
                </a:lnTo>
                <a:cubicBezTo>
                  <a:pt x="3526335" y="108877"/>
                  <a:pt x="3582156" y="117732"/>
                  <a:pt x="3585137" y="114371"/>
                </a:cubicBezTo>
                <a:cubicBezTo>
                  <a:pt x="3638265" y="102098"/>
                  <a:pt x="3633789" y="98565"/>
                  <a:pt x="3690293" y="98301"/>
                </a:cubicBezTo>
                <a:cubicBezTo>
                  <a:pt x="3782197" y="112746"/>
                  <a:pt x="3826738" y="92943"/>
                  <a:pt x="3867818" y="88985"/>
                </a:cubicBezTo>
                <a:cubicBezTo>
                  <a:pt x="3943777" y="81477"/>
                  <a:pt x="3990501" y="75194"/>
                  <a:pt x="4091337" y="70813"/>
                </a:cubicBezTo>
                <a:cubicBezTo>
                  <a:pt x="4154422" y="62932"/>
                  <a:pt x="4217060" y="45734"/>
                  <a:pt x="4246332" y="41697"/>
                </a:cubicBezTo>
                <a:cubicBezTo>
                  <a:pt x="4253308" y="42804"/>
                  <a:pt x="4260125" y="44606"/>
                  <a:pt x="4266975" y="46592"/>
                </a:cubicBezTo>
                <a:lnTo>
                  <a:pt x="4270566" y="47620"/>
                </a:lnTo>
                <a:lnTo>
                  <a:pt x="4288964" y="52766"/>
                </a:lnTo>
                <a:lnTo>
                  <a:pt x="4365137" y="51783"/>
                </a:lnTo>
                <a:lnTo>
                  <a:pt x="4430546" y="44555"/>
                </a:lnTo>
                <a:lnTo>
                  <a:pt x="4444136" y="39567"/>
                </a:lnTo>
                <a:lnTo>
                  <a:pt x="4534039" y="31604"/>
                </a:lnTo>
                <a:lnTo>
                  <a:pt x="4560448" y="25231"/>
                </a:lnTo>
                <a:lnTo>
                  <a:pt x="4568006" y="25970"/>
                </a:lnTo>
                <a:cubicBezTo>
                  <a:pt x="4580278" y="23866"/>
                  <a:pt x="4594878" y="14904"/>
                  <a:pt x="4595497" y="22958"/>
                </a:cubicBezTo>
                <a:lnTo>
                  <a:pt x="4608623" y="18108"/>
                </a:lnTo>
                <a:lnTo>
                  <a:pt x="4623942" y="22251"/>
                </a:lnTo>
                <a:cubicBezTo>
                  <a:pt x="4633227" y="23117"/>
                  <a:pt x="4655429" y="23973"/>
                  <a:pt x="4664336" y="23306"/>
                </a:cubicBezTo>
                <a:lnTo>
                  <a:pt x="4677385" y="18246"/>
                </a:lnTo>
                <a:lnTo>
                  <a:pt x="4698143" y="18036"/>
                </a:lnTo>
                <a:cubicBezTo>
                  <a:pt x="4710347" y="18931"/>
                  <a:pt x="4736189" y="22441"/>
                  <a:pt x="4750609" y="23611"/>
                </a:cubicBezTo>
                <a:cubicBezTo>
                  <a:pt x="4764270" y="27424"/>
                  <a:pt x="4774858" y="29782"/>
                  <a:pt x="4784658" y="25057"/>
                </a:cubicBezTo>
                <a:cubicBezTo>
                  <a:pt x="4804708" y="29613"/>
                  <a:pt x="4822811" y="48263"/>
                  <a:pt x="4847558" y="38726"/>
                </a:cubicBezTo>
                <a:cubicBezTo>
                  <a:pt x="4868304" y="42993"/>
                  <a:pt x="4867190" y="47939"/>
                  <a:pt x="4909134" y="50659"/>
                </a:cubicBezTo>
                <a:cubicBezTo>
                  <a:pt x="4945026" y="52455"/>
                  <a:pt x="5063406" y="54096"/>
                  <a:pt x="5099219" y="55050"/>
                </a:cubicBezTo>
                <a:cubicBezTo>
                  <a:pt x="5145195" y="57873"/>
                  <a:pt x="5163254" y="65473"/>
                  <a:pt x="5184992" y="67596"/>
                </a:cubicBezTo>
                <a:cubicBezTo>
                  <a:pt x="5206728" y="69720"/>
                  <a:pt x="5195578" y="65687"/>
                  <a:pt x="5229637" y="67789"/>
                </a:cubicBezTo>
                <a:cubicBezTo>
                  <a:pt x="5263695" y="69892"/>
                  <a:pt x="5345217" y="78854"/>
                  <a:pt x="5389346" y="80211"/>
                </a:cubicBezTo>
                <a:cubicBezTo>
                  <a:pt x="5425889" y="83191"/>
                  <a:pt x="5461943" y="84751"/>
                  <a:pt x="5494414" y="75926"/>
                </a:cubicBezTo>
                <a:lnTo>
                  <a:pt x="5528443" y="77206"/>
                </a:lnTo>
                <a:cubicBezTo>
                  <a:pt x="5582723" y="71370"/>
                  <a:pt x="5638917" y="68385"/>
                  <a:pt x="5684939" y="50269"/>
                </a:cubicBezTo>
                <a:cubicBezTo>
                  <a:pt x="5724389" y="45804"/>
                  <a:pt x="5737860" y="52916"/>
                  <a:pt x="5765146" y="50414"/>
                </a:cubicBezTo>
                <a:cubicBezTo>
                  <a:pt x="5792695" y="43060"/>
                  <a:pt x="5827352" y="38097"/>
                  <a:pt x="5848655" y="35257"/>
                </a:cubicBezTo>
                <a:lnTo>
                  <a:pt x="5930656" y="30131"/>
                </a:lnTo>
                <a:lnTo>
                  <a:pt x="6124150" y="31679"/>
                </a:lnTo>
                <a:cubicBezTo>
                  <a:pt x="6138131" y="22216"/>
                  <a:pt x="6167730" y="4075"/>
                  <a:pt x="6189199" y="588"/>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108;gdef7e64f4e_0_14">
            <a:extLst>
              <a:ext uri="{FF2B5EF4-FFF2-40B4-BE49-F238E27FC236}">
                <a16:creationId xmlns:a16="http://schemas.microsoft.com/office/drawing/2014/main" id="{C17FA43A-4BB7-2044-BB96-914207ECE464}"/>
              </a:ext>
            </a:extLst>
          </p:cNvPr>
          <p:cNvPicPr preferRelativeResize="0"/>
          <p:nvPr/>
        </p:nvPicPr>
        <p:blipFill rotWithShape="1">
          <a:blip r:embed="rId2"/>
          <a:srcRect b="10780"/>
          <a:stretch/>
        </p:blipFill>
        <p:spPr>
          <a:xfrm>
            <a:off x="840254" y="1016601"/>
            <a:ext cx="7362451" cy="4304699"/>
          </a:xfrm>
          <a:prstGeom prst="rect">
            <a:avLst/>
          </a:prstGeom>
          <a:noFill/>
        </p:spPr>
      </p:pic>
      <p:sp>
        <p:nvSpPr>
          <p:cNvPr id="6" name="Rectangle 5">
            <a:extLst>
              <a:ext uri="{FF2B5EF4-FFF2-40B4-BE49-F238E27FC236}">
                <a16:creationId xmlns:a16="http://schemas.microsoft.com/office/drawing/2014/main" id="{531A7C97-5D17-DC4D-9935-99DFB7FC7545}"/>
              </a:ext>
            </a:extLst>
          </p:cNvPr>
          <p:cNvSpPr/>
          <p:nvPr/>
        </p:nvSpPr>
        <p:spPr>
          <a:xfrm>
            <a:off x="1559585" y="5346700"/>
            <a:ext cx="1762021" cy="369332"/>
          </a:xfrm>
          <a:prstGeom prst="rect">
            <a:avLst/>
          </a:prstGeom>
        </p:spPr>
        <p:txBody>
          <a:bodyPr wrap="none">
            <a:spAutoFit/>
          </a:bodyPr>
          <a:lstStyle/>
          <a:p>
            <a:r>
              <a:rPr lang="en-US" sz="900">
                <a:latin typeface="Helvetica" pitchFamily="2" charset="0"/>
              </a:rPr>
              <a:t>Courtesy of Prof Bishop</a:t>
            </a:r>
          </a:p>
          <a:p>
            <a:r>
              <a:rPr lang="en-US" sz="900">
                <a:latin typeface="Helvetica" pitchFamily="2" charset="0"/>
              </a:rPr>
              <a:t>Adapted from John et al., 2012</a:t>
            </a:r>
            <a:endParaRPr lang="en-US" sz="900" dirty="0"/>
          </a:p>
        </p:txBody>
      </p:sp>
    </p:spTree>
    <p:extLst>
      <p:ext uri="{BB962C8B-B14F-4D97-AF65-F5344CB8AC3E}">
        <p14:creationId xmlns:p14="http://schemas.microsoft.com/office/powerpoint/2010/main" val="39177733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0E91F5CA-B392-444C-88E3-BF5BAAEBDE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DFCA2118-59A2-4310-A4B2-F2CBA821E8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940492"/>
            <a:ext cx="9144000" cy="1924333"/>
          </a:xfrm>
          <a:custGeom>
            <a:avLst/>
            <a:gdLst>
              <a:gd name="connsiteX0" fmla="*/ 6189199 w 12192000"/>
              <a:gd name="connsiteY0" fmla="*/ 588 h 1924333"/>
              <a:gd name="connsiteX1" fmla="*/ 6207079 w 12192000"/>
              <a:gd name="connsiteY1" fmla="*/ 2850 h 1924333"/>
              <a:gd name="connsiteX2" fmla="*/ 6285610 w 12192000"/>
              <a:gd name="connsiteY2" fmla="*/ 18131 h 1924333"/>
              <a:gd name="connsiteX3" fmla="*/ 6378008 w 12192000"/>
              <a:gd name="connsiteY3" fmla="*/ 24625 h 1924333"/>
              <a:gd name="connsiteX4" fmla="*/ 6466340 w 12192000"/>
              <a:gd name="connsiteY4" fmla="*/ 21366 h 1924333"/>
              <a:gd name="connsiteX5" fmla="*/ 6553334 w 12192000"/>
              <a:gd name="connsiteY5" fmla="*/ 35307 h 1924333"/>
              <a:gd name="connsiteX6" fmla="*/ 6626068 w 12192000"/>
              <a:gd name="connsiteY6" fmla="*/ 58045 h 1924333"/>
              <a:gd name="connsiteX7" fmla="*/ 6692303 w 12192000"/>
              <a:gd name="connsiteY7" fmla="*/ 91487 h 1924333"/>
              <a:gd name="connsiteX8" fmla="*/ 6733670 w 12192000"/>
              <a:gd name="connsiteY8" fmla="*/ 118130 h 1924333"/>
              <a:gd name="connsiteX9" fmla="*/ 6798016 w 12192000"/>
              <a:gd name="connsiteY9" fmla="*/ 112271 h 1924333"/>
              <a:gd name="connsiteX10" fmla="*/ 6801081 w 12192000"/>
              <a:gd name="connsiteY10" fmla="*/ 114963 h 1924333"/>
              <a:gd name="connsiteX11" fmla="*/ 6819351 w 12192000"/>
              <a:gd name="connsiteY11" fmla="*/ 128825 h 1924333"/>
              <a:gd name="connsiteX12" fmla="*/ 6852732 w 12192000"/>
              <a:gd name="connsiteY12" fmla="*/ 123321 h 1924333"/>
              <a:gd name="connsiteX13" fmla="*/ 6865247 w 12192000"/>
              <a:gd name="connsiteY13" fmla="*/ 128836 h 1924333"/>
              <a:gd name="connsiteX14" fmla="*/ 6905517 w 12192000"/>
              <a:gd name="connsiteY14" fmla="*/ 129265 h 1924333"/>
              <a:gd name="connsiteX15" fmla="*/ 6950286 w 12192000"/>
              <a:gd name="connsiteY15" fmla="*/ 150104 h 1924333"/>
              <a:gd name="connsiteX16" fmla="*/ 7003442 w 12192000"/>
              <a:gd name="connsiteY16" fmla="*/ 136136 h 1924333"/>
              <a:gd name="connsiteX17" fmla="*/ 7160047 w 12192000"/>
              <a:gd name="connsiteY17" fmla="*/ 166721 h 1924333"/>
              <a:gd name="connsiteX18" fmla="*/ 7325604 w 12192000"/>
              <a:gd name="connsiteY18" fmla="*/ 215867 h 1924333"/>
              <a:gd name="connsiteX19" fmla="*/ 7540522 w 12192000"/>
              <a:gd name="connsiteY19" fmla="*/ 239374 h 1924333"/>
              <a:gd name="connsiteX20" fmla="*/ 7612071 w 12192000"/>
              <a:gd name="connsiteY20" fmla="*/ 229553 h 1924333"/>
              <a:gd name="connsiteX21" fmla="*/ 7651995 w 12192000"/>
              <a:gd name="connsiteY21" fmla="*/ 244567 h 1924333"/>
              <a:gd name="connsiteX22" fmla="*/ 7725761 w 12192000"/>
              <a:gd name="connsiteY22" fmla="*/ 258638 h 1924333"/>
              <a:gd name="connsiteX23" fmla="*/ 7823038 w 12192000"/>
              <a:gd name="connsiteY23" fmla="*/ 287078 h 1924333"/>
              <a:gd name="connsiteX24" fmla="*/ 7866405 w 12192000"/>
              <a:gd name="connsiteY24" fmla="*/ 287288 h 1924333"/>
              <a:gd name="connsiteX25" fmla="*/ 7875021 w 12192000"/>
              <a:gd name="connsiteY25" fmla="*/ 288224 h 1924333"/>
              <a:gd name="connsiteX26" fmla="*/ 7875146 w 12192000"/>
              <a:gd name="connsiteY26" fmla="*/ 288614 h 1924333"/>
              <a:gd name="connsiteX27" fmla="*/ 7907443 w 12192000"/>
              <a:gd name="connsiteY27" fmla="*/ 291752 h 1924333"/>
              <a:gd name="connsiteX28" fmla="*/ 7912892 w 12192000"/>
              <a:gd name="connsiteY28" fmla="*/ 294833 h 1924333"/>
              <a:gd name="connsiteX29" fmla="*/ 7946345 w 12192000"/>
              <a:gd name="connsiteY29" fmla="*/ 319359 h 1924333"/>
              <a:gd name="connsiteX30" fmla="*/ 8021238 w 12192000"/>
              <a:gd name="connsiteY30" fmla="*/ 315159 h 1924333"/>
              <a:gd name="connsiteX31" fmla="*/ 8094697 w 12192000"/>
              <a:gd name="connsiteY31" fmla="*/ 351819 h 1924333"/>
              <a:gd name="connsiteX32" fmla="*/ 8155208 w 12192000"/>
              <a:gd name="connsiteY32" fmla="*/ 371168 h 1924333"/>
              <a:gd name="connsiteX33" fmla="*/ 8248472 w 12192000"/>
              <a:gd name="connsiteY33" fmla="*/ 400489 h 1924333"/>
              <a:gd name="connsiteX34" fmla="*/ 8300068 w 12192000"/>
              <a:gd name="connsiteY34" fmla="*/ 405531 h 1924333"/>
              <a:gd name="connsiteX35" fmla="*/ 8356293 w 12192000"/>
              <a:gd name="connsiteY35" fmla="*/ 403328 h 1924333"/>
              <a:gd name="connsiteX36" fmla="*/ 8475838 w 12192000"/>
              <a:gd name="connsiteY36" fmla="*/ 435524 h 1924333"/>
              <a:gd name="connsiteX37" fmla="*/ 8575216 w 12192000"/>
              <a:gd name="connsiteY37" fmla="*/ 450198 h 1924333"/>
              <a:gd name="connsiteX38" fmla="*/ 8588650 w 12192000"/>
              <a:gd name="connsiteY38" fmla="*/ 447070 h 1924333"/>
              <a:gd name="connsiteX39" fmla="*/ 8612184 w 12192000"/>
              <a:gd name="connsiteY39" fmla="*/ 439577 h 1924333"/>
              <a:gd name="connsiteX40" fmla="*/ 8630713 w 12192000"/>
              <a:gd name="connsiteY40" fmla="*/ 433015 h 1924333"/>
              <a:gd name="connsiteX41" fmla="*/ 8704240 w 12192000"/>
              <a:gd name="connsiteY41" fmla="*/ 422865 h 1924333"/>
              <a:gd name="connsiteX42" fmla="*/ 8829513 w 12192000"/>
              <a:gd name="connsiteY42" fmla="*/ 429389 h 1924333"/>
              <a:gd name="connsiteX43" fmla="*/ 9083651 w 12192000"/>
              <a:gd name="connsiteY43" fmla="*/ 390744 h 1924333"/>
              <a:gd name="connsiteX44" fmla="*/ 9371402 w 12192000"/>
              <a:gd name="connsiteY44" fmla="*/ 371809 h 1924333"/>
              <a:gd name="connsiteX45" fmla="*/ 9429586 w 12192000"/>
              <a:gd name="connsiteY45" fmla="*/ 369213 h 1924333"/>
              <a:gd name="connsiteX46" fmla="*/ 9489757 w 12192000"/>
              <a:gd name="connsiteY46" fmla="*/ 377814 h 1924333"/>
              <a:gd name="connsiteX47" fmla="*/ 9516954 w 12192000"/>
              <a:gd name="connsiteY47" fmla="*/ 376991 h 1924333"/>
              <a:gd name="connsiteX48" fmla="*/ 9645588 w 12192000"/>
              <a:gd name="connsiteY48" fmla="*/ 363590 h 1924333"/>
              <a:gd name="connsiteX49" fmla="*/ 9722896 w 12192000"/>
              <a:gd name="connsiteY49" fmla="*/ 360983 h 1924333"/>
              <a:gd name="connsiteX50" fmla="*/ 9752803 w 12192000"/>
              <a:gd name="connsiteY50" fmla="*/ 368492 h 1924333"/>
              <a:gd name="connsiteX51" fmla="*/ 9890305 w 12192000"/>
              <a:gd name="connsiteY51" fmla="*/ 380736 h 1924333"/>
              <a:gd name="connsiteX52" fmla="*/ 9939767 w 12192000"/>
              <a:gd name="connsiteY52" fmla="*/ 377776 h 1924333"/>
              <a:gd name="connsiteX53" fmla="*/ 9944355 w 12192000"/>
              <a:gd name="connsiteY53" fmla="*/ 377352 h 1924333"/>
              <a:gd name="connsiteX54" fmla="*/ 9953719 w 12192000"/>
              <a:gd name="connsiteY54" fmla="*/ 375642 h 1924333"/>
              <a:gd name="connsiteX55" fmla="*/ 9955809 w 12192000"/>
              <a:gd name="connsiteY55" fmla="*/ 376294 h 1924333"/>
              <a:gd name="connsiteX56" fmla="*/ 10032710 w 12192000"/>
              <a:gd name="connsiteY56" fmla="*/ 394940 h 1924333"/>
              <a:gd name="connsiteX57" fmla="*/ 10049925 w 12192000"/>
              <a:gd name="connsiteY57" fmla="*/ 404971 h 1924333"/>
              <a:gd name="connsiteX58" fmla="*/ 10112671 w 12192000"/>
              <a:gd name="connsiteY58" fmla="*/ 414549 h 1924333"/>
              <a:gd name="connsiteX59" fmla="*/ 10170853 w 12192000"/>
              <a:gd name="connsiteY59" fmla="*/ 435168 h 1924333"/>
              <a:gd name="connsiteX60" fmla="*/ 10290184 w 12192000"/>
              <a:gd name="connsiteY60" fmla="*/ 448123 h 1924333"/>
              <a:gd name="connsiteX61" fmla="*/ 10320158 w 12192000"/>
              <a:gd name="connsiteY61" fmla="*/ 458352 h 1924333"/>
              <a:gd name="connsiteX62" fmla="*/ 10321815 w 12192000"/>
              <a:gd name="connsiteY62" fmla="*/ 463087 h 1924333"/>
              <a:gd name="connsiteX63" fmla="*/ 10373742 w 12192000"/>
              <a:gd name="connsiteY63" fmla="*/ 464538 h 1924333"/>
              <a:gd name="connsiteX64" fmla="*/ 10428532 w 12192000"/>
              <a:gd name="connsiteY64" fmla="*/ 492504 h 1924333"/>
              <a:gd name="connsiteX65" fmla="*/ 10466490 w 12192000"/>
              <a:gd name="connsiteY65" fmla="*/ 517759 h 1924333"/>
              <a:gd name="connsiteX66" fmla="*/ 10466675 w 12192000"/>
              <a:gd name="connsiteY66" fmla="*/ 522076 h 1924333"/>
              <a:gd name="connsiteX67" fmla="*/ 10470309 w 12192000"/>
              <a:gd name="connsiteY67" fmla="*/ 522792 h 1924333"/>
              <a:gd name="connsiteX68" fmla="*/ 10474138 w 12192000"/>
              <a:gd name="connsiteY68" fmla="*/ 519761 h 1924333"/>
              <a:gd name="connsiteX69" fmla="*/ 10501100 w 12192000"/>
              <a:gd name="connsiteY69" fmla="*/ 528263 h 1924333"/>
              <a:gd name="connsiteX70" fmla="*/ 10502395 w 12192000"/>
              <a:gd name="connsiteY70" fmla="*/ 536393 h 1924333"/>
              <a:gd name="connsiteX71" fmla="*/ 10689496 w 12192000"/>
              <a:gd name="connsiteY71" fmla="*/ 560233 h 1924333"/>
              <a:gd name="connsiteX72" fmla="*/ 10788736 w 12192000"/>
              <a:gd name="connsiteY72" fmla="*/ 613188 h 1924333"/>
              <a:gd name="connsiteX73" fmla="*/ 10819747 w 12192000"/>
              <a:gd name="connsiteY73" fmla="*/ 621351 h 1924333"/>
              <a:gd name="connsiteX74" fmla="*/ 10864632 w 12192000"/>
              <a:gd name="connsiteY74" fmla="*/ 644858 h 1924333"/>
              <a:gd name="connsiteX75" fmla="*/ 10929407 w 12192000"/>
              <a:gd name="connsiteY75" fmla="*/ 652945 h 1924333"/>
              <a:gd name="connsiteX76" fmla="*/ 10979412 w 12192000"/>
              <a:gd name="connsiteY76" fmla="*/ 654217 h 1924333"/>
              <a:gd name="connsiteX77" fmla="*/ 11006959 w 12192000"/>
              <a:gd name="connsiteY77" fmla="*/ 657017 h 1924333"/>
              <a:gd name="connsiteX78" fmla="*/ 11077038 w 12192000"/>
              <a:gd name="connsiteY78" fmla="*/ 668487 h 1924333"/>
              <a:gd name="connsiteX79" fmla="*/ 11157850 w 12192000"/>
              <a:gd name="connsiteY79" fmla="*/ 693164 h 1924333"/>
              <a:gd name="connsiteX80" fmla="*/ 11175276 w 12192000"/>
              <a:gd name="connsiteY80" fmla="*/ 697243 h 1924333"/>
              <a:gd name="connsiteX81" fmla="*/ 11191131 w 12192000"/>
              <a:gd name="connsiteY81" fmla="*/ 696085 h 1924333"/>
              <a:gd name="connsiteX82" fmla="*/ 11195573 w 12192000"/>
              <a:gd name="connsiteY82" fmla="*/ 691751 h 1924333"/>
              <a:gd name="connsiteX83" fmla="*/ 11205299 w 12192000"/>
              <a:gd name="connsiteY83" fmla="*/ 693247 h 1924333"/>
              <a:gd name="connsiteX84" fmla="*/ 11223770 w 12192000"/>
              <a:gd name="connsiteY84" fmla="*/ 690335 h 1924333"/>
              <a:gd name="connsiteX85" fmla="*/ 11292119 w 12192000"/>
              <a:gd name="connsiteY85" fmla="*/ 713311 h 1924333"/>
              <a:gd name="connsiteX86" fmla="*/ 11435379 w 12192000"/>
              <a:gd name="connsiteY86" fmla="*/ 758519 h 1924333"/>
              <a:gd name="connsiteX87" fmla="*/ 11604406 w 12192000"/>
              <a:gd name="connsiteY87" fmla="*/ 810476 h 1924333"/>
              <a:gd name="connsiteX88" fmla="*/ 11652155 w 12192000"/>
              <a:gd name="connsiteY88" fmla="*/ 825109 h 1924333"/>
              <a:gd name="connsiteX89" fmla="*/ 11654192 w 12192000"/>
              <a:gd name="connsiteY89" fmla="*/ 827301 h 1924333"/>
              <a:gd name="connsiteX90" fmla="*/ 11676599 w 12192000"/>
              <a:gd name="connsiteY90" fmla="*/ 846628 h 1924333"/>
              <a:gd name="connsiteX91" fmla="*/ 11775168 w 12192000"/>
              <a:gd name="connsiteY91" fmla="*/ 890664 h 1924333"/>
              <a:gd name="connsiteX92" fmla="*/ 11826341 w 12192000"/>
              <a:gd name="connsiteY92" fmla="*/ 877558 h 1924333"/>
              <a:gd name="connsiteX93" fmla="*/ 11879068 w 12192000"/>
              <a:gd name="connsiteY93" fmla="*/ 874038 h 1924333"/>
              <a:gd name="connsiteX94" fmla="*/ 11889563 w 12192000"/>
              <a:gd name="connsiteY94" fmla="*/ 878619 h 1924333"/>
              <a:gd name="connsiteX95" fmla="*/ 12016613 w 12192000"/>
              <a:gd name="connsiteY95" fmla="*/ 886111 h 1924333"/>
              <a:gd name="connsiteX96" fmla="*/ 12108292 w 12192000"/>
              <a:gd name="connsiteY96" fmla="*/ 868500 h 1924333"/>
              <a:gd name="connsiteX97" fmla="*/ 12182910 w 12192000"/>
              <a:gd name="connsiteY97" fmla="*/ 882003 h 1924333"/>
              <a:gd name="connsiteX98" fmla="*/ 12192000 w 12192000"/>
              <a:gd name="connsiteY98" fmla="*/ 884778 h 1924333"/>
              <a:gd name="connsiteX99" fmla="*/ 12192000 w 12192000"/>
              <a:gd name="connsiteY99" fmla="*/ 1610315 h 1924333"/>
              <a:gd name="connsiteX100" fmla="*/ 12191998 w 12192000"/>
              <a:gd name="connsiteY100" fmla="*/ 1610315 h 1924333"/>
              <a:gd name="connsiteX101" fmla="*/ 12191998 w 12192000"/>
              <a:gd name="connsiteY101" fmla="*/ 1924333 h 1924333"/>
              <a:gd name="connsiteX102" fmla="*/ 0 w 12192000"/>
              <a:gd name="connsiteY102" fmla="*/ 1924333 h 1924333"/>
              <a:gd name="connsiteX103" fmla="*/ 0 w 12192000"/>
              <a:gd name="connsiteY103" fmla="*/ 505159 h 1924333"/>
              <a:gd name="connsiteX104" fmla="*/ 5722 w 12192000"/>
              <a:gd name="connsiteY104" fmla="*/ 508889 h 1924333"/>
              <a:gd name="connsiteX105" fmla="*/ 38476 w 12192000"/>
              <a:gd name="connsiteY105" fmla="*/ 524137 h 1924333"/>
              <a:gd name="connsiteX106" fmla="*/ 192883 w 12192000"/>
              <a:gd name="connsiteY106" fmla="*/ 545272 h 1924333"/>
              <a:gd name="connsiteX107" fmla="*/ 343710 w 12192000"/>
              <a:gd name="connsiteY107" fmla="*/ 565029 h 1924333"/>
              <a:gd name="connsiteX108" fmla="*/ 471066 w 12192000"/>
              <a:gd name="connsiteY108" fmla="*/ 549837 h 1924333"/>
              <a:gd name="connsiteX109" fmla="*/ 617333 w 12192000"/>
              <a:gd name="connsiteY109" fmla="*/ 526428 h 1924333"/>
              <a:gd name="connsiteX110" fmla="*/ 725203 w 12192000"/>
              <a:gd name="connsiteY110" fmla="*/ 523793 h 1924333"/>
              <a:gd name="connsiteX111" fmla="*/ 788494 w 12192000"/>
              <a:gd name="connsiteY111" fmla="*/ 505799 h 1924333"/>
              <a:gd name="connsiteX112" fmla="*/ 885977 w 12192000"/>
              <a:gd name="connsiteY112" fmla="*/ 526585 h 1924333"/>
              <a:gd name="connsiteX113" fmla="*/ 932142 w 12192000"/>
              <a:gd name="connsiteY113" fmla="*/ 528005 h 1924333"/>
              <a:gd name="connsiteX114" fmla="*/ 1090404 w 12192000"/>
              <a:gd name="connsiteY114" fmla="*/ 498299 h 1924333"/>
              <a:gd name="connsiteX115" fmla="*/ 1188628 w 12192000"/>
              <a:gd name="connsiteY115" fmla="*/ 483151 h 1924333"/>
              <a:gd name="connsiteX116" fmla="*/ 1316247 w 12192000"/>
              <a:gd name="connsiteY116" fmla="*/ 425979 h 1924333"/>
              <a:gd name="connsiteX117" fmla="*/ 1357712 w 12192000"/>
              <a:gd name="connsiteY117" fmla="*/ 416549 h 1924333"/>
              <a:gd name="connsiteX118" fmla="*/ 1425921 w 12192000"/>
              <a:gd name="connsiteY118" fmla="*/ 413953 h 1924333"/>
              <a:gd name="connsiteX119" fmla="*/ 1503817 w 12192000"/>
              <a:gd name="connsiteY119" fmla="*/ 380457 h 1924333"/>
              <a:gd name="connsiteX120" fmla="*/ 1639196 w 12192000"/>
              <a:gd name="connsiteY120" fmla="*/ 372785 h 1924333"/>
              <a:gd name="connsiteX121" fmla="*/ 1705606 w 12192000"/>
              <a:gd name="connsiteY121" fmla="*/ 359023 h 1924333"/>
              <a:gd name="connsiteX122" fmla="*/ 1813011 w 12192000"/>
              <a:gd name="connsiteY122" fmla="*/ 331023 h 1924333"/>
              <a:gd name="connsiteX123" fmla="*/ 1831380 w 12192000"/>
              <a:gd name="connsiteY123" fmla="*/ 341307 h 1924333"/>
              <a:gd name="connsiteX124" fmla="*/ 1858612 w 12192000"/>
              <a:gd name="connsiteY124" fmla="*/ 326777 h 1924333"/>
              <a:gd name="connsiteX125" fmla="*/ 1880661 w 12192000"/>
              <a:gd name="connsiteY125" fmla="*/ 335987 h 1924333"/>
              <a:gd name="connsiteX126" fmla="*/ 1941495 w 12192000"/>
              <a:gd name="connsiteY126" fmla="*/ 310792 h 1924333"/>
              <a:gd name="connsiteX127" fmla="*/ 1995402 w 12192000"/>
              <a:gd name="connsiteY127" fmla="*/ 305480 h 1924333"/>
              <a:gd name="connsiteX128" fmla="*/ 2223864 w 12192000"/>
              <a:gd name="connsiteY128" fmla="*/ 266118 h 1924333"/>
              <a:gd name="connsiteX129" fmla="*/ 2418043 w 12192000"/>
              <a:gd name="connsiteY129" fmla="*/ 215314 h 1924333"/>
              <a:gd name="connsiteX130" fmla="*/ 2558461 w 12192000"/>
              <a:gd name="connsiteY130" fmla="*/ 168193 h 1924333"/>
              <a:gd name="connsiteX131" fmla="*/ 2595535 w 12192000"/>
              <a:gd name="connsiteY131" fmla="*/ 158548 h 1924333"/>
              <a:gd name="connsiteX132" fmla="*/ 2626942 w 12192000"/>
              <a:gd name="connsiteY132" fmla="*/ 130400 h 1924333"/>
              <a:gd name="connsiteX133" fmla="*/ 2632225 w 12192000"/>
              <a:gd name="connsiteY133" fmla="*/ 130446 h 1924333"/>
              <a:gd name="connsiteX134" fmla="*/ 2696856 w 12192000"/>
              <a:gd name="connsiteY134" fmla="*/ 128498 h 1924333"/>
              <a:gd name="connsiteX135" fmla="*/ 2759767 w 12192000"/>
              <a:gd name="connsiteY135" fmla="*/ 127784 h 1924333"/>
              <a:gd name="connsiteX136" fmla="*/ 2792685 w 12192000"/>
              <a:gd name="connsiteY136" fmla="*/ 115710 h 1924333"/>
              <a:gd name="connsiteX137" fmla="*/ 2799767 w 12192000"/>
              <a:gd name="connsiteY137" fmla="*/ 113754 h 1924333"/>
              <a:gd name="connsiteX138" fmla="*/ 2829799 w 12192000"/>
              <a:gd name="connsiteY138" fmla="*/ 120042 h 1924333"/>
              <a:gd name="connsiteX139" fmla="*/ 2890704 w 12192000"/>
              <a:gd name="connsiteY139" fmla="*/ 121493 h 1924333"/>
              <a:gd name="connsiteX140" fmla="*/ 3042646 w 12192000"/>
              <a:gd name="connsiteY140" fmla="*/ 112273 h 1924333"/>
              <a:gd name="connsiteX141" fmla="*/ 3146630 w 12192000"/>
              <a:gd name="connsiteY141" fmla="*/ 100898 h 1924333"/>
              <a:gd name="connsiteX142" fmla="*/ 3233163 w 12192000"/>
              <a:gd name="connsiteY142" fmla="*/ 120200 h 1924333"/>
              <a:gd name="connsiteX143" fmla="*/ 3372699 w 12192000"/>
              <a:gd name="connsiteY143" fmla="*/ 129394 h 1924333"/>
              <a:gd name="connsiteX144" fmla="*/ 3394352 w 12192000"/>
              <a:gd name="connsiteY144" fmla="*/ 131671 h 1924333"/>
              <a:gd name="connsiteX145" fmla="*/ 3448218 w 12192000"/>
              <a:gd name="connsiteY145" fmla="*/ 118229 h 1924333"/>
              <a:gd name="connsiteX146" fmla="*/ 3505047 w 12192000"/>
              <a:gd name="connsiteY146" fmla="*/ 115412 h 1924333"/>
              <a:gd name="connsiteX147" fmla="*/ 3521767 w 12192000"/>
              <a:gd name="connsiteY147" fmla="*/ 111071 h 1924333"/>
              <a:gd name="connsiteX148" fmla="*/ 3585137 w 12192000"/>
              <a:gd name="connsiteY148" fmla="*/ 114371 h 1924333"/>
              <a:gd name="connsiteX149" fmla="*/ 3690293 w 12192000"/>
              <a:gd name="connsiteY149" fmla="*/ 98301 h 1924333"/>
              <a:gd name="connsiteX150" fmla="*/ 3867818 w 12192000"/>
              <a:gd name="connsiteY150" fmla="*/ 88985 h 1924333"/>
              <a:gd name="connsiteX151" fmla="*/ 4091337 w 12192000"/>
              <a:gd name="connsiteY151" fmla="*/ 70813 h 1924333"/>
              <a:gd name="connsiteX152" fmla="*/ 4246332 w 12192000"/>
              <a:gd name="connsiteY152" fmla="*/ 41697 h 1924333"/>
              <a:gd name="connsiteX153" fmla="*/ 4266975 w 12192000"/>
              <a:gd name="connsiteY153" fmla="*/ 46592 h 1924333"/>
              <a:gd name="connsiteX154" fmla="*/ 4270566 w 12192000"/>
              <a:gd name="connsiteY154" fmla="*/ 47620 h 1924333"/>
              <a:gd name="connsiteX155" fmla="*/ 4288964 w 12192000"/>
              <a:gd name="connsiteY155" fmla="*/ 52766 h 1924333"/>
              <a:gd name="connsiteX156" fmla="*/ 4365137 w 12192000"/>
              <a:gd name="connsiteY156" fmla="*/ 51783 h 1924333"/>
              <a:gd name="connsiteX157" fmla="*/ 4430546 w 12192000"/>
              <a:gd name="connsiteY157" fmla="*/ 44555 h 1924333"/>
              <a:gd name="connsiteX158" fmla="*/ 4444136 w 12192000"/>
              <a:gd name="connsiteY158" fmla="*/ 39567 h 1924333"/>
              <a:gd name="connsiteX159" fmla="*/ 4534039 w 12192000"/>
              <a:gd name="connsiteY159" fmla="*/ 31604 h 1924333"/>
              <a:gd name="connsiteX160" fmla="*/ 4560448 w 12192000"/>
              <a:gd name="connsiteY160" fmla="*/ 25231 h 1924333"/>
              <a:gd name="connsiteX161" fmla="*/ 4568006 w 12192000"/>
              <a:gd name="connsiteY161" fmla="*/ 25970 h 1924333"/>
              <a:gd name="connsiteX162" fmla="*/ 4595497 w 12192000"/>
              <a:gd name="connsiteY162" fmla="*/ 22958 h 1924333"/>
              <a:gd name="connsiteX163" fmla="*/ 4608623 w 12192000"/>
              <a:gd name="connsiteY163" fmla="*/ 18108 h 1924333"/>
              <a:gd name="connsiteX164" fmla="*/ 4623942 w 12192000"/>
              <a:gd name="connsiteY164" fmla="*/ 22251 h 1924333"/>
              <a:gd name="connsiteX165" fmla="*/ 4664336 w 12192000"/>
              <a:gd name="connsiteY165" fmla="*/ 23306 h 1924333"/>
              <a:gd name="connsiteX166" fmla="*/ 4677385 w 12192000"/>
              <a:gd name="connsiteY166" fmla="*/ 18246 h 1924333"/>
              <a:gd name="connsiteX167" fmla="*/ 4698143 w 12192000"/>
              <a:gd name="connsiteY167" fmla="*/ 18036 h 1924333"/>
              <a:gd name="connsiteX168" fmla="*/ 4750609 w 12192000"/>
              <a:gd name="connsiteY168" fmla="*/ 23611 h 1924333"/>
              <a:gd name="connsiteX169" fmla="*/ 4784658 w 12192000"/>
              <a:gd name="connsiteY169" fmla="*/ 25057 h 1924333"/>
              <a:gd name="connsiteX170" fmla="*/ 4847558 w 12192000"/>
              <a:gd name="connsiteY170" fmla="*/ 38726 h 1924333"/>
              <a:gd name="connsiteX171" fmla="*/ 4909134 w 12192000"/>
              <a:gd name="connsiteY171" fmla="*/ 50659 h 1924333"/>
              <a:gd name="connsiteX172" fmla="*/ 5099219 w 12192000"/>
              <a:gd name="connsiteY172" fmla="*/ 55050 h 1924333"/>
              <a:gd name="connsiteX173" fmla="*/ 5184992 w 12192000"/>
              <a:gd name="connsiteY173" fmla="*/ 67596 h 1924333"/>
              <a:gd name="connsiteX174" fmla="*/ 5229637 w 12192000"/>
              <a:gd name="connsiteY174" fmla="*/ 67789 h 1924333"/>
              <a:gd name="connsiteX175" fmla="*/ 5389346 w 12192000"/>
              <a:gd name="connsiteY175" fmla="*/ 80211 h 1924333"/>
              <a:gd name="connsiteX176" fmla="*/ 5494414 w 12192000"/>
              <a:gd name="connsiteY176" fmla="*/ 75926 h 1924333"/>
              <a:gd name="connsiteX177" fmla="*/ 5528443 w 12192000"/>
              <a:gd name="connsiteY177" fmla="*/ 77206 h 1924333"/>
              <a:gd name="connsiteX178" fmla="*/ 5684939 w 12192000"/>
              <a:gd name="connsiteY178" fmla="*/ 50269 h 1924333"/>
              <a:gd name="connsiteX179" fmla="*/ 5765146 w 12192000"/>
              <a:gd name="connsiteY179" fmla="*/ 50414 h 1924333"/>
              <a:gd name="connsiteX180" fmla="*/ 5848655 w 12192000"/>
              <a:gd name="connsiteY180" fmla="*/ 35257 h 1924333"/>
              <a:gd name="connsiteX181" fmla="*/ 5930656 w 12192000"/>
              <a:gd name="connsiteY181" fmla="*/ 30131 h 1924333"/>
              <a:gd name="connsiteX182" fmla="*/ 6124150 w 12192000"/>
              <a:gd name="connsiteY182" fmla="*/ 31679 h 1924333"/>
              <a:gd name="connsiteX183" fmla="*/ 6189199 w 12192000"/>
              <a:gd name="connsiteY183" fmla="*/ 588 h 1924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Lst>
            <a:rect l="l" t="t" r="r" b="b"/>
            <a:pathLst>
              <a:path w="12192000" h="1924333">
                <a:moveTo>
                  <a:pt x="6189199" y="588"/>
                </a:moveTo>
                <a:cubicBezTo>
                  <a:pt x="6196356" y="-574"/>
                  <a:pt x="6202609" y="-108"/>
                  <a:pt x="6207079" y="2850"/>
                </a:cubicBezTo>
                <a:cubicBezTo>
                  <a:pt x="6222026" y="2749"/>
                  <a:pt x="6273489" y="3767"/>
                  <a:pt x="6285610" y="18131"/>
                </a:cubicBezTo>
                <a:cubicBezTo>
                  <a:pt x="6307255" y="18685"/>
                  <a:pt x="6357141" y="23793"/>
                  <a:pt x="6378008" y="24625"/>
                </a:cubicBezTo>
                <a:cubicBezTo>
                  <a:pt x="6409946" y="30645"/>
                  <a:pt x="6438307" y="10375"/>
                  <a:pt x="6466340" y="21366"/>
                </a:cubicBezTo>
                <a:cubicBezTo>
                  <a:pt x="6488276" y="31229"/>
                  <a:pt x="6529854" y="28110"/>
                  <a:pt x="6553334" y="35307"/>
                </a:cubicBezTo>
                <a:cubicBezTo>
                  <a:pt x="6561737" y="48059"/>
                  <a:pt x="6609188" y="62087"/>
                  <a:pt x="6626068" y="58045"/>
                </a:cubicBezTo>
                <a:cubicBezTo>
                  <a:pt x="6660952" y="66570"/>
                  <a:pt x="6666277" y="84716"/>
                  <a:pt x="6692303" y="91487"/>
                </a:cubicBezTo>
                <a:lnTo>
                  <a:pt x="6733670" y="118130"/>
                </a:lnTo>
                <a:lnTo>
                  <a:pt x="6798016" y="112271"/>
                </a:lnTo>
                <a:lnTo>
                  <a:pt x="6801081" y="114963"/>
                </a:lnTo>
                <a:cubicBezTo>
                  <a:pt x="6806919" y="120140"/>
                  <a:pt x="6812832" y="125016"/>
                  <a:pt x="6819351" y="128825"/>
                </a:cubicBezTo>
                <a:cubicBezTo>
                  <a:pt x="6825742" y="109997"/>
                  <a:pt x="6840132" y="116541"/>
                  <a:pt x="6852732" y="123321"/>
                </a:cubicBezTo>
                <a:lnTo>
                  <a:pt x="6865247" y="128836"/>
                </a:lnTo>
                <a:lnTo>
                  <a:pt x="6905517" y="129265"/>
                </a:lnTo>
                <a:cubicBezTo>
                  <a:pt x="6934052" y="140042"/>
                  <a:pt x="6939773" y="141556"/>
                  <a:pt x="6950286" y="150104"/>
                </a:cubicBezTo>
                <a:lnTo>
                  <a:pt x="7003442" y="136136"/>
                </a:lnTo>
                <a:lnTo>
                  <a:pt x="7160047" y="166721"/>
                </a:lnTo>
                <a:cubicBezTo>
                  <a:pt x="7207281" y="179911"/>
                  <a:pt x="7280644" y="210197"/>
                  <a:pt x="7325604" y="215867"/>
                </a:cubicBezTo>
                <a:cubicBezTo>
                  <a:pt x="7460113" y="233904"/>
                  <a:pt x="7393081" y="242880"/>
                  <a:pt x="7540522" y="239374"/>
                </a:cubicBezTo>
                <a:cubicBezTo>
                  <a:pt x="7545714" y="234872"/>
                  <a:pt x="7605972" y="231727"/>
                  <a:pt x="7612071" y="229553"/>
                </a:cubicBezTo>
                <a:lnTo>
                  <a:pt x="7651995" y="244567"/>
                </a:lnTo>
                <a:lnTo>
                  <a:pt x="7725761" y="258638"/>
                </a:lnTo>
                <a:lnTo>
                  <a:pt x="7823038" y="287078"/>
                </a:lnTo>
                <a:cubicBezTo>
                  <a:pt x="7837080" y="286482"/>
                  <a:pt x="7851647" y="286498"/>
                  <a:pt x="7866405" y="287288"/>
                </a:cubicBezTo>
                <a:lnTo>
                  <a:pt x="7875021" y="288224"/>
                </a:lnTo>
                <a:cubicBezTo>
                  <a:pt x="7875062" y="288354"/>
                  <a:pt x="7875105" y="288483"/>
                  <a:pt x="7875146" y="288614"/>
                </a:cubicBezTo>
                <a:cubicBezTo>
                  <a:pt x="7880550" y="289202"/>
                  <a:pt x="7901153" y="290716"/>
                  <a:pt x="7907443" y="291752"/>
                </a:cubicBezTo>
                <a:lnTo>
                  <a:pt x="7912892" y="294833"/>
                </a:lnTo>
                <a:lnTo>
                  <a:pt x="7946345" y="319359"/>
                </a:lnTo>
                <a:cubicBezTo>
                  <a:pt x="7958657" y="312776"/>
                  <a:pt x="7996513" y="309749"/>
                  <a:pt x="8021238" y="315159"/>
                </a:cubicBezTo>
                <a:cubicBezTo>
                  <a:pt x="8045964" y="320570"/>
                  <a:pt x="8058169" y="340462"/>
                  <a:pt x="8094697" y="351819"/>
                </a:cubicBezTo>
                <a:cubicBezTo>
                  <a:pt x="8129587" y="361154"/>
                  <a:pt x="8116181" y="360544"/>
                  <a:pt x="8155208" y="371168"/>
                </a:cubicBezTo>
                <a:cubicBezTo>
                  <a:pt x="8196217" y="383300"/>
                  <a:pt x="8205468" y="391801"/>
                  <a:pt x="8248472" y="400489"/>
                </a:cubicBezTo>
                <a:cubicBezTo>
                  <a:pt x="8283932" y="419791"/>
                  <a:pt x="8278617" y="392031"/>
                  <a:pt x="8300068" y="405531"/>
                </a:cubicBezTo>
                <a:lnTo>
                  <a:pt x="8356293" y="403328"/>
                </a:lnTo>
                <a:cubicBezTo>
                  <a:pt x="8377247" y="404463"/>
                  <a:pt x="8438442" y="433194"/>
                  <a:pt x="8475838" y="435524"/>
                </a:cubicBezTo>
                <a:cubicBezTo>
                  <a:pt x="8510241" y="438037"/>
                  <a:pt x="8545511" y="449840"/>
                  <a:pt x="8575216" y="450198"/>
                </a:cubicBezTo>
                <a:lnTo>
                  <a:pt x="8588650" y="447070"/>
                </a:lnTo>
                <a:lnTo>
                  <a:pt x="8612184" y="439577"/>
                </a:lnTo>
                <a:lnTo>
                  <a:pt x="8630713" y="433015"/>
                </a:lnTo>
                <a:cubicBezTo>
                  <a:pt x="8635870" y="429519"/>
                  <a:pt x="8700685" y="428411"/>
                  <a:pt x="8704240" y="422865"/>
                </a:cubicBezTo>
                <a:cubicBezTo>
                  <a:pt x="8761777" y="429549"/>
                  <a:pt x="8768302" y="427178"/>
                  <a:pt x="8829513" y="429389"/>
                </a:cubicBezTo>
                <a:cubicBezTo>
                  <a:pt x="8922895" y="444672"/>
                  <a:pt x="8924579" y="401507"/>
                  <a:pt x="9083651" y="390744"/>
                </a:cubicBezTo>
                <a:cubicBezTo>
                  <a:pt x="9138403" y="388032"/>
                  <a:pt x="9315003" y="378647"/>
                  <a:pt x="9371402" y="371809"/>
                </a:cubicBezTo>
                <a:cubicBezTo>
                  <a:pt x="9358632" y="337502"/>
                  <a:pt x="9402842" y="379364"/>
                  <a:pt x="9429586" y="369213"/>
                </a:cubicBezTo>
                <a:cubicBezTo>
                  <a:pt x="9449312" y="370213"/>
                  <a:pt x="9473938" y="373270"/>
                  <a:pt x="9489757" y="377814"/>
                </a:cubicBezTo>
                <a:cubicBezTo>
                  <a:pt x="9498164" y="379256"/>
                  <a:pt x="9507139" y="379272"/>
                  <a:pt x="9516954" y="376991"/>
                </a:cubicBezTo>
                <a:cubicBezTo>
                  <a:pt x="9548430" y="354766"/>
                  <a:pt x="9591874" y="370315"/>
                  <a:pt x="9645588" y="363590"/>
                </a:cubicBezTo>
                <a:cubicBezTo>
                  <a:pt x="9660487" y="368814"/>
                  <a:pt x="9710817" y="350550"/>
                  <a:pt x="9722896" y="360983"/>
                </a:cubicBezTo>
                <a:cubicBezTo>
                  <a:pt x="9733918" y="362239"/>
                  <a:pt x="9745201" y="356679"/>
                  <a:pt x="9752803" y="368492"/>
                </a:cubicBezTo>
                <a:cubicBezTo>
                  <a:pt x="9793268" y="374490"/>
                  <a:pt x="9843313" y="380978"/>
                  <a:pt x="9890305" y="380736"/>
                </a:cubicBezTo>
                <a:cubicBezTo>
                  <a:pt x="9912701" y="380083"/>
                  <a:pt x="9926523" y="379037"/>
                  <a:pt x="9939767" y="377776"/>
                </a:cubicBezTo>
                <a:lnTo>
                  <a:pt x="9944355" y="377352"/>
                </a:lnTo>
                <a:lnTo>
                  <a:pt x="9953719" y="375642"/>
                </a:lnTo>
                <a:lnTo>
                  <a:pt x="9955809" y="376294"/>
                </a:lnTo>
                <a:lnTo>
                  <a:pt x="10032710" y="394940"/>
                </a:lnTo>
                <a:lnTo>
                  <a:pt x="10049925" y="404971"/>
                </a:lnTo>
                <a:lnTo>
                  <a:pt x="10112671" y="414549"/>
                </a:lnTo>
                <a:cubicBezTo>
                  <a:pt x="10169643" y="412125"/>
                  <a:pt x="10132220" y="425358"/>
                  <a:pt x="10170853" y="435168"/>
                </a:cubicBezTo>
                <a:cubicBezTo>
                  <a:pt x="10206088" y="442020"/>
                  <a:pt x="10240809" y="454081"/>
                  <a:pt x="10290184" y="448123"/>
                </a:cubicBezTo>
                <a:cubicBezTo>
                  <a:pt x="10301813" y="444919"/>
                  <a:pt x="10315233" y="449499"/>
                  <a:pt x="10320158" y="458352"/>
                </a:cubicBezTo>
                <a:cubicBezTo>
                  <a:pt x="10321006" y="459876"/>
                  <a:pt x="10321565" y="461470"/>
                  <a:pt x="10321815" y="463087"/>
                </a:cubicBezTo>
                <a:cubicBezTo>
                  <a:pt x="10354058" y="457158"/>
                  <a:pt x="10355176" y="470634"/>
                  <a:pt x="10373742" y="464538"/>
                </a:cubicBezTo>
                <a:cubicBezTo>
                  <a:pt x="10403060" y="475292"/>
                  <a:pt x="10411841" y="497597"/>
                  <a:pt x="10428532" y="492504"/>
                </a:cubicBezTo>
                <a:cubicBezTo>
                  <a:pt x="10440561" y="500742"/>
                  <a:pt x="10446267" y="521930"/>
                  <a:pt x="10466490" y="517759"/>
                </a:cubicBezTo>
                <a:cubicBezTo>
                  <a:pt x="10464622" y="519986"/>
                  <a:pt x="10465013" y="521261"/>
                  <a:pt x="10466675" y="522076"/>
                </a:cubicBezTo>
                <a:lnTo>
                  <a:pt x="10470309" y="522792"/>
                </a:lnTo>
                <a:lnTo>
                  <a:pt x="10474138" y="519761"/>
                </a:lnTo>
                <a:cubicBezTo>
                  <a:pt x="10488888" y="509612"/>
                  <a:pt x="10484914" y="524734"/>
                  <a:pt x="10501100" y="528263"/>
                </a:cubicBezTo>
                <a:cubicBezTo>
                  <a:pt x="10508412" y="530705"/>
                  <a:pt x="10505426" y="533743"/>
                  <a:pt x="10502395" y="536393"/>
                </a:cubicBezTo>
                <a:lnTo>
                  <a:pt x="10689496" y="560233"/>
                </a:lnTo>
                <a:cubicBezTo>
                  <a:pt x="10721441" y="573640"/>
                  <a:pt x="10757547" y="582937"/>
                  <a:pt x="10788736" y="613188"/>
                </a:cubicBezTo>
                <a:cubicBezTo>
                  <a:pt x="10794510" y="621641"/>
                  <a:pt x="10807098" y="616073"/>
                  <a:pt x="10819747" y="621351"/>
                </a:cubicBezTo>
                <a:cubicBezTo>
                  <a:pt x="10832398" y="626630"/>
                  <a:pt x="10846356" y="639592"/>
                  <a:pt x="10864632" y="644858"/>
                </a:cubicBezTo>
                <a:cubicBezTo>
                  <a:pt x="10895617" y="652290"/>
                  <a:pt x="10921550" y="640451"/>
                  <a:pt x="10929407" y="652945"/>
                </a:cubicBezTo>
                <a:cubicBezTo>
                  <a:pt x="10945460" y="653176"/>
                  <a:pt x="10968148" y="640553"/>
                  <a:pt x="10979412" y="654217"/>
                </a:cubicBezTo>
                <a:cubicBezTo>
                  <a:pt x="10981679" y="643737"/>
                  <a:pt x="10997287" y="663414"/>
                  <a:pt x="11006959" y="657017"/>
                </a:cubicBezTo>
                <a:cubicBezTo>
                  <a:pt x="11023230" y="659396"/>
                  <a:pt x="11051890" y="662462"/>
                  <a:pt x="11077038" y="668487"/>
                </a:cubicBezTo>
                <a:cubicBezTo>
                  <a:pt x="11097000" y="690299"/>
                  <a:pt x="11141286" y="676399"/>
                  <a:pt x="11157850" y="693164"/>
                </a:cubicBezTo>
                <a:cubicBezTo>
                  <a:pt x="11163800" y="695757"/>
                  <a:pt x="11169599" y="696942"/>
                  <a:pt x="11175276" y="697243"/>
                </a:cubicBezTo>
                <a:lnTo>
                  <a:pt x="11191131" y="696085"/>
                </a:lnTo>
                <a:lnTo>
                  <a:pt x="11195573" y="691751"/>
                </a:lnTo>
                <a:lnTo>
                  <a:pt x="11205299" y="693247"/>
                </a:lnTo>
                <a:lnTo>
                  <a:pt x="11223770" y="690335"/>
                </a:lnTo>
                <a:cubicBezTo>
                  <a:pt x="11237778" y="693777"/>
                  <a:pt x="11256852" y="701947"/>
                  <a:pt x="11292119" y="713311"/>
                </a:cubicBezTo>
                <a:cubicBezTo>
                  <a:pt x="11334878" y="733451"/>
                  <a:pt x="11401662" y="729175"/>
                  <a:pt x="11435379" y="758519"/>
                </a:cubicBezTo>
                <a:lnTo>
                  <a:pt x="11604406" y="810476"/>
                </a:lnTo>
                <a:lnTo>
                  <a:pt x="11652155" y="825109"/>
                </a:lnTo>
                <a:lnTo>
                  <a:pt x="11654192" y="827301"/>
                </a:lnTo>
                <a:cubicBezTo>
                  <a:pt x="11661650" y="834729"/>
                  <a:pt x="11669215" y="841480"/>
                  <a:pt x="11676599" y="846628"/>
                </a:cubicBezTo>
                <a:cubicBezTo>
                  <a:pt x="11688258" y="861760"/>
                  <a:pt x="11752266" y="896888"/>
                  <a:pt x="11775168" y="890664"/>
                </a:cubicBezTo>
                <a:cubicBezTo>
                  <a:pt x="11790977" y="883819"/>
                  <a:pt x="11808364" y="879901"/>
                  <a:pt x="11826341" y="877558"/>
                </a:cubicBezTo>
                <a:lnTo>
                  <a:pt x="11879068" y="874038"/>
                </a:lnTo>
                <a:lnTo>
                  <a:pt x="11889563" y="878619"/>
                </a:lnTo>
                <a:lnTo>
                  <a:pt x="12016613" y="886111"/>
                </a:lnTo>
                <a:lnTo>
                  <a:pt x="12108292" y="868500"/>
                </a:lnTo>
                <a:cubicBezTo>
                  <a:pt x="12129725" y="867311"/>
                  <a:pt x="12157891" y="874537"/>
                  <a:pt x="12182910" y="882003"/>
                </a:cubicBezTo>
                <a:lnTo>
                  <a:pt x="12192000" y="884778"/>
                </a:lnTo>
                <a:lnTo>
                  <a:pt x="12192000" y="1610315"/>
                </a:lnTo>
                <a:lnTo>
                  <a:pt x="12191998" y="1610315"/>
                </a:lnTo>
                <a:lnTo>
                  <a:pt x="12191998" y="1924333"/>
                </a:lnTo>
                <a:lnTo>
                  <a:pt x="0" y="1924333"/>
                </a:lnTo>
                <a:lnTo>
                  <a:pt x="0" y="505159"/>
                </a:lnTo>
                <a:lnTo>
                  <a:pt x="5722" y="508889"/>
                </a:lnTo>
                <a:cubicBezTo>
                  <a:pt x="21614" y="518548"/>
                  <a:pt x="33814" y="524781"/>
                  <a:pt x="38476" y="524137"/>
                </a:cubicBezTo>
                <a:cubicBezTo>
                  <a:pt x="99229" y="544180"/>
                  <a:pt x="142010" y="538457"/>
                  <a:pt x="192883" y="545272"/>
                </a:cubicBezTo>
                <a:cubicBezTo>
                  <a:pt x="277629" y="525210"/>
                  <a:pt x="293434" y="558443"/>
                  <a:pt x="343710" y="565029"/>
                </a:cubicBezTo>
                <a:cubicBezTo>
                  <a:pt x="383094" y="555729"/>
                  <a:pt x="425462" y="556271"/>
                  <a:pt x="471066" y="549837"/>
                </a:cubicBezTo>
                <a:cubicBezTo>
                  <a:pt x="513583" y="544428"/>
                  <a:pt x="569194" y="531004"/>
                  <a:pt x="617333" y="526428"/>
                </a:cubicBezTo>
                <a:cubicBezTo>
                  <a:pt x="660031" y="520760"/>
                  <a:pt x="696675" y="523882"/>
                  <a:pt x="725203" y="523793"/>
                </a:cubicBezTo>
                <a:cubicBezTo>
                  <a:pt x="736650" y="521695"/>
                  <a:pt x="780513" y="502146"/>
                  <a:pt x="788494" y="505799"/>
                </a:cubicBezTo>
                <a:lnTo>
                  <a:pt x="885977" y="526585"/>
                </a:lnTo>
                <a:cubicBezTo>
                  <a:pt x="906140" y="522837"/>
                  <a:pt x="917203" y="532232"/>
                  <a:pt x="932142" y="528005"/>
                </a:cubicBezTo>
                <a:cubicBezTo>
                  <a:pt x="963701" y="524128"/>
                  <a:pt x="1061555" y="499582"/>
                  <a:pt x="1090404" y="498299"/>
                </a:cubicBezTo>
                <a:cubicBezTo>
                  <a:pt x="1132840" y="494057"/>
                  <a:pt x="1148476" y="496041"/>
                  <a:pt x="1188628" y="483151"/>
                </a:cubicBezTo>
                <a:cubicBezTo>
                  <a:pt x="1230397" y="468408"/>
                  <a:pt x="1278711" y="457638"/>
                  <a:pt x="1316247" y="425979"/>
                </a:cubicBezTo>
                <a:cubicBezTo>
                  <a:pt x="1322662" y="417251"/>
                  <a:pt x="1339433" y="418553"/>
                  <a:pt x="1357712" y="416549"/>
                </a:cubicBezTo>
                <a:cubicBezTo>
                  <a:pt x="1375991" y="414544"/>
                  <a:pt x="1423507" y="412949"/>
                  <a:pt x="1425921" y="413953"/>
                </a:cubicBezTo>
                <a:cubicBezTo>
                  <a:pt x="1450272" y="407937"/>
                  <a:pt x="1458223" y="388156"/>
                  <a:pt x="1503817" y="380457"/>
                </a:cubicBezTo>
                <a:cubicBezTo>
                  <a:pt x="1541095" y="377398"/>
                  <a:pt x="1605565" y="376357"/>
                  <a:pt x="1639196" y="372785"/>
                </a:cubicBezTo>
                <a:cubicBezTo>
                  <a:pt x="1653280" y="376736"/>
                  <a:pt x="1695289" y="365766"/>
                  <a:pt x="1705606" y="359023"/>
                </a:cubicBezTo>
                <a:cubicBezTo>
                  <a:pt x="1729169" y="336295"/>
                  <a:pt x="1793207" y="348537"/>
                  <a:pt x="1813011" y="331023"/>
                </a:cubicBezTo>
                <a:cubicBezTo>
                  <a:pt x="1820772" y="328179"/>
                  <a:pt x="1823566" y="341833"/>
                  <a:pt x="1831380" y="341307"/>
                </a:cubicBezTo>
                <a:lnTo>
                  <a:pt x="1858612" y="326777"/>
                </a:lnTo>
                <a:lnTo>
                  <a:pt x="1880661" y="335987"/>
                </a:lnTo>
                <a:lnTo>
                  <a:pt x="1941495" y="310792"/>
                </a:lnTo>
                <a:cubicBezTo>
                  <a:pt x="1978970" y="307223"/>
                  <a:pt x="1947391" y="291714"/>
                  <a:pt x="1995402" y="305480"/>
                </a:cubicBezTo>
                <a:cubicBezTo>
                  <a:pt x="2042464" y="298034"/>
                  <a:pt x="2153424" y="281146"/>
                  <a:pt x="2223864" y="266118"/>
                </a:cubicBezTo>
                <a:cubicBezTo>
                  <a:pt x="2261296" y="256300"/>
                  <a:pt x="2360518" y="238323"/>
                  <a:pt x="2418043" y="215314"/>
                </a:cubicBezTo>
                <a:cubicBezTo>
                  <a:pt x="2472088" y="206823"/>
                  <a:pt x="2499422" y="162612"/>
                  <a:pt x="2558461" y="168193"/>
                </a:cubicBezTo>
                <a:cubicBezTo>
                  <a:pt x="2559660" y="164506"/>
                  <a:pt x="2592244" y="161337"/>
                  <a:pt x="2595535" y="158548"/>
                </a:cubicBezTo>
                <a:lnTo>
                  <a:pt x="2626942" y="130400"/>
                </a:lnTo>
                <a:lnTo>
                  <a:pt x="2632225" y="130446"/>
                </a:lnTo>
                <a:lnTo>
                  <a:pt x="2696856" y="128498"/>
                </a:lnTo>
                <a:lnTo>
                  <a:pt x="2759767" y="127784"/>
                </a:lnTo>
                <a:cubicBezTo>
                  <a:pt x="2770024" y="123546"/>
                  <a:pt x="2781047" y="119463"/>
                  <a:pt x="2792685" y="115710"/>
                </a:cubicBezTo>
                <a:lnTo>
                  <a:pt x="2799767" y="113754"/>
                </a:lnTo>
                <a:lnTo>
                  <a:pt x="2829799" y="120042"/>
                </a:lnTo>
                <a:lnTo>
                  <a:pt x="2890704" y="121493"/>
                </a:lnTo>
                <a:cubicBezTo>
                  <a:pt x="2935390" y="121035"/>
                  <a:pt x="2990780" y="113193"/>
                  <a:pt x="3042646" y="112273"/>
                </a:cubicBezTo>
                <a:cubicBezTo>
                  <a:pt x="3077119" y="111474"/>
                  <a:pt x="3124089" y="100414"/>
                  <a:pt x="3146630" y="100898"/>
                </a:cubicBezTo>
                <a:cubicBezTo>
                  <a:pt x="3169381" y="117699"/>
                  <a:pt x="3224695" y="125864"/>
                  <a:pt x="3233163" y="120200"/>
                </a:cubicBezTo>
                <a:lnTo>
                  <a:pt x="3372699" y="129394"/>
                </a:lnTo>
                <a:cubicBezTo>
                  <a:pt x="3389020" y="126586"/>
                  <a:pt x="3397563" y="116804"/>
                  <a:pt x="3394352" y="131671"/>
                </a:cubicBezTo>
                <a:cubicBezTo>
                  <a:pt x="3406102" y="131485"/>
                  <a:pt x="3429770" y="120938"/>
                  <a:pt x="3448218" y="118229"/>
                </a:cubicBezTo>
                <a:lnTo>
                  <a:pt x="3505047" y="115412"/>
                </a:lnTo>
                <a:lnTo>
                  <a:pt x="3521767" y="111071"/>
                </a:lnTo>
                <a:cubicBezTo>
                  <a:pt x="3526335" y="108877"/>
                  <a:pt x="3582156" y="117732"/>
                  <a:pt x="3585137" y="114371"/>
                </a:cubicBezTo>
                <a:cubicBezTo>
                  <a:pt x="3638265" y="102098"/>
                  <a:pt x="3633789" y="98565"/>
                  <a:pt x="3690293" y="98301"/>
                </a:cubicBezTo>
                <a:cubicBezTo>
                  <a:pt x="3782197" y="112746"/>
                  <a:pt x="3826738" y="92943"/>
                  <a:pt x="3867818" y="88985"/>
                </a:cubicBezTo>
                <a:cubicBezTo>
                  <a:pt x="3943777" y="81477"/>
                  <a:pt x="3990501" y="75194"/>
                  <a:pt x="4091337" y="70813"/>
                </a:cubicBezTo>
                <a:cubicBezTo>
                  <a:pt x="4154422" y="62932"/>
                  <a:pt x="4217060" y="45734"/>
                  <a:pt x="4246332" y="41697"/>
                </a:cubicBezTo>
                <a:cubicBezTo>
                  <a:pt x="4253308" y="42804"/>
                  <a:pt x="4260125" y="44606"/>
                  <a:pt x="4266975" y="46592"/>
                </a:cubicBezTo>
                <a:lnTo>
                  <a:pt x="4270566" y="47620"/>
                </a:lnTo>
                <a:lnTo>
                  <a:pt x="4288964" y="52766"/>
                </a:lnTo>
                <a:lnTo>
                  <a:pt x="4365137" y="51783"/>
                </a:lnTo>
                <a:lnTo>
                  <a:pt x="4430546" y="44555"/>
                </a:lnTo>
                <a:lnTo>
                  <a:pt x="4444136" y="39567"/>
                </a:lnTo>
                <a:lnTo>
                  <a:pt x="4534039" y="31604"/>
                </a:lnTo>
                <a:lnTo>
                  <a:pt x="4560448" y="25231"/>
                </a:lnTo>
                <a:lnTo>
                  <a:pt x="4568006" y="25970"/>
                </a:lnTo>
                <a:cubicBezTo>
                  <a:pt x="4580278" y="23866"/>
                  <a:pt x="4594878" y="14904"/>
                  <a:pt x="4595497" y="22958"/>
                </a:cubicBezTo>
                <a:lnTo>
                  <a:pt x="4608623" y="18108"/>
                </a:lnTo>
                <a:lnTo>
                  <a:pt x="4623942" y="22251"/>
                </a:lnTo>
                <a:cubicBezTo>
                  <a:pt x="4633227" y="23117"/>
                  <a:pt x="4655429" y="23973"/>
                  <a:pt x="4664336" y="23306"/>
                </a:cubicBezTo>
                <a:lnTo>
                  <a:pt x="4677385" y="18246"/>
                </a:lnTo>
                <a:lnTo>
                  <a:pt x="4698143" y="18036"/>
                </a:lnTo>
                <a:cubicBezTo>
                  <a:pt x="4710347" y="18931"/>
                  <a:pt x="4736189" y="22441"/>
                  <a:pt x="4750609" y="23611"/>
                </a:cubicBezTo>
                <a:cubicBezTo>
                  <a:pt x="4764270" y="27424"/>
                  <a:pt x="4774858" y="29782"/>
                  <a:pt x="4784658" y="25057"/>
                </a:cubicBezTo>
                <a:cubicBezTo>
                  <a:pt x="4804708" y="29613"/>
                  <a:pt x="4822811" y="48263"/>
                  <a:pt x="4847558" y="38726"/>
                </a:cubicBezTo>
                <a:cubicBezTo>
                  <a:pt x="4868304" y="42993"/>
                  <a:pt x="4867190" y="47939"/>
                  <a:pt x="4909134" y="50659"/>
                </a:cubicBezTo>
                <a:cubicBezTo>
                  <a:pt x="4945026" y="52455"/>
                  <a:pt x="5063406" y="54096"/>
                  <a:pt x="5099219" y="55050"/>
                </a:cubicBezTo>
                <a:cubicBezTo>
                  <a:pt x="5145195" y="57873"/>
                  <a:pt x="5163254" y="65473"/>
                  <a:pt x="5184992" y="67596"/>
                </a:cubicBezTo>
                <a:cubicBezTo>
                  <a:pt x="5206728" y="69720"/>
                  <a:pt x="5195578" y="65687"/>
                  <a:pt x="5229637" y="67789"/>
                </a:cubicBezTo>
                <a:cubicBezTo>
                  <a:pt x="5263695" y="69892"/>
                  <a:pt x="5345217" y="78854"/>
                  <a:pt x="5389346" y="80211"/>
                </a:cubicBezTo>
                <a:cubicBezTo>
                  <a:pt x="5425889" y="83191"/>
                  <a:pt x="5461943" y="84751"/>
                  <a:pt x="5494414" y="75926"/>
                </a:cubicBezTo>
                <a:lnTo>
                  <a:pt x="5528443" y="77206"/>
                </a:lnTo>
                <a:cubicBezTo>
                  <a:pt x="5582723" y="71370"/>
                  <a:pt x="5638917" y="68385"/>
                  <a:pt x="5684939" y="50269"/>
                </a:cubicBezTo>
                <a:cubicBezTo>
                  <a:pt x="5724389" y="45804"/>
                  <a:pt x="5737860" y="52916"/>
                  <a:pt x="5765146" y="50414"/>
                </a:cubicBezTo>
                <a:cubicBezTo>
                  <a:pt x="5792695" y="43060"/>
                  <a:pt x="5827352" y="38097"/>
                  <a:pt x="5848655" y="35257"/>
                </a:cubicBezTo>
                <a:lnTo>
                  <a:pt x="5930656" y="30131"/>
                </a:lnTo>
                <a:lnTo>
                  <a:pt x="6124150" y="31679"/>
                </a:lnTo>
                <a:cubicBezTo>
                  <a:pt x="6138131" y="22216"/>
                  <a:pt x="6167730" y="4075"/>
                  <a:pt x="6189199" y="588"/>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531A7C97-5D17-DC4D-9935-99DFB7FC7545}"/>
              </a:ext>
            </a:extLst>
          </p:cNvPr>
          <p:cNvSpPr/>
          <p:nvPr/>
        </p:nvSpPr>
        <p:spPr>
          <a:xfrm>
            <a:off x="1212583" y="6128862"/>
            <a:ext cx="1896673" cy="369332"/>
          </a:xfrm>
          <a:prstGeom prst="rect">
            <a:avLst/>
          </a:prstGeom>
        </p:spPr>
        <p:txBody>
          <a:bodyPr wrap="none">
            <a:spAutoFit/>
          </a:bodyPr>
          <a:lstStyle/>
          <a:p>
            <a:r>
              <a:rPr lang="en-US" sz="900" dirty="0">
                <a:latin typeface="Helvetica" pitchFamily="2" charset="0"/>
              </a:rPr>
              <a:t>Courtesy of Prof Bishop</a:t>
            </a:r>
          </a:p>
          <a:p>
            <a:r>
              <a:rPr lang="en-US" sz="900" dirty="0">
                <a:latin typeface="Helvetica" pitchFamily="2" charset="0"/>
              </a:rPr>
              <a:t>Adapted from Munafò et al., 2017</a:t>
            </a:r>
            <a:endParaRPr lang="en-US" sz="900" dirty="0"/>
          </a:p>
        </p:txBody>
      </p:sp>
      <p:sp>
        <p:nvSpPr>
          <p:cNvPr id="8" name="Google Shape;334;p28">
            <a:extLst>
              <a:ext uri="{FF2B5EF4-FFF2-40B4-BE49-F238E27FC236}">
                <a16:creationId xmlns:a16="http://schemas.microsoft.com/office/drawing/2014/main" id="{F7522950-92F7-954F-8F38-255F38A34F3A}"/>
              </a:ext>
            </a:extLst>
          </p:cNvPr>
          <p:cNvSpPr txBox="1">
            <a:spLocks noGrp="1"/>
          </p:cNvSpPr>
          <p:nvPr>
            <p:ph type="title"/>
          </p:nvPr>
        </p:nvSpPr>
        <p:spPr>
          <a:xfrm>
            <a:off x="522357" y="786652"/>
            <a:ext cx="7900592" cy="55180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3200"/>
              <a:buFont typeface="Cambria Math"/>
              <a:buNone/>
            </a:pPr>
            <a:r>
              <a:rPr lang="en-GB" sz="1800" b="1" dirty="0">
                <a:solidFill>
                  <a:srgbClr val="AB1842"/>
                </a:solidFill>
                <a:latin typeface="Helvetica" pitchFamily="2" charset="0"/>
                <a:ea typeface="Cambria Math"/>
                <a:cs typeface="Cambria Math"/>
                <a:sym typeface="Cambria Math"/>
              </a:rPr>
              <a:t>Hypothesis Driven Method</a:t>
            </a:r>
            <a:endParaRPr sz="1800" b="1" dirty="0">
              <a:solidFill>
                <a:srgbClr val="AB1842"/>
              </a:solidFill>
              <a:latin typeface="Helvetica" pitchFamily="2" charset="0"/>
              <a:ea typeface="Cambria Math"/>
              <a:cs typeface="Cambria Math"/>
              <a:sym typeface="Cambria Math"/>
            </a:endParaRPr>
          </a:p>
        </p:txBody>
      </p:sp>
      <p:grpSp>
        <p:nvGrpSpPr>
          <p:cNvPr id="10" name="Google Shape;336;p28">
            <a:extLst>
              <a:ext uri="{FF2B5EF4-FFF2-40B4-BE49-F238E27FC236}">
                <a16:creationId xmlns:a16="http://schemas.microsoft.com/office/drawing/2014/main" id="{856016D2-19E9-7542-81CD-4E398B1DC571}"/>
              </a:ext>
            </a:extLst>
          </p:cNvPr>
          <p:cNvGrpSpPr/>
          <p:nvPr/>
        </p:nvGrpSpPr>
        <p:grpSpPr>
          <a:xfrm>
            <a:off x="1744501" y="1347577"/>
            <a:ext cx="5592828" cy="4807161"/>
            <a:chOff x="1236663" y="330"/>
            <a:chExt cx="6385535" cy="5711062"/>
          </a:xfrm>
        </p:grpSpPr>
        <p:sp>
          <p:nvSpPr>
            <p:cNvPr id="11" name="Google Shape;337;p28">
              <a:extLst>
                <a:ext uri="{FF2B5EF4-FFF2-40B4-BE49-F238E27FC236}">
                  <a16:creationId xmlns:a16="http://schemas.microsoft.com/office/drawing/2014/main" id="{FB1D9BE8-516F-B844-AA6E-497597036E18}"/>
                </a:ext>
              </a:extLst>
            </p:cNvPr>
            <p:cNvSpPr/>
            <p:nvPr/>
          </p:nvSpPr>
          <p:spPr>
            <a:xfrm>
              <a:off x="5149878" y="12608"/>
              <a:ext cx="1167916" cy="1167916"/>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38;p28">
              <a:extLst>
                <a:ext uri="{FF2B5EF4-FFF2-40B4-BE49-F238E27FC236}">
                  <a16:creationId xmlns:a16="http://schemas.microsoft.com/office/drawing/2014/main" id="{7D6B6DA2-7444-F44A-A681-DC6675AE8F69}"/>
                </a:ext>
              </a:extLst>
            </p:cNvPr>
            <p:cNvSpPr txBox="1"/>
            <p:nvPr/>
          </p:nvSpPr>
          <p:spPr>
            <a:xfrm>
              <a:off x="5149878" y="12608"/>
              <a:ext cx="1167916" cy="1167916"/>
            </a:xfrm>
            <a:prstGeom prst="rect">
              <a:avLst/>
            </a:prstGeom>
            <a:noFill/>
            <a:ln>
              <a:noFill/>
            </a:ln>
          </p:spPr>
          <p:txBody>
            <a:bodyPr spcFirstLastPara="1" wrap="square" lIns="20300" tIns="20300" rIns="20300" bIns="20300" anchor="ctr" anchorCtr="0">
              <a:noAutofit/>
            </a:bodyPr>
            <a:lstStyle/>
            <a:p>
              <a:pPr marL="0" marR="0" lvl="0" indent="0" algn="ctr" rtl="0">
                <a:lnSpc>
                  <a:spcPct val="90000"/>
                </a:lnSpc>
                <a:spcBef>
                  <a:spcPts val="0"/>
                </a:spcBef>
                <a:spcAft>
                  <a:spcPts val="0"/>
                </a:spcAft>
                <a:buNone/>
              </a:pPr>
              <a:r>
                <a:rPr lang="en-GB" sz="1200" dirty="0">
                  <a:latin typeface="Helvetica" pitchFamily="2" charset="0"/>
                  <a:ea typeface="Cambria Math"/>
                  <a:cs typeface="Cambria Math"/>
                  <a:sym typeface="Cambria Math"/>
                </a:rPr>
                <a:t>Generate and specify hypotheses</a:t>
              </a:r>
              <a:endParaRPr sz="1200" dirty="0">
                <a:latin typeface="Helvetica" pitchFamily="2" charset="0"/>
                <a:ea typeface="Cambria Math"/>
                <a:cs typeface="Cambria Math"/>
                <a:sym typeface="Cambria Math"/>
              </a:endParaRPr>
            </a:p>
          </p:txBody>
        </p:sp>
        <p:sp>
          <p:nvSpPr>
            <p:cNvPr id="14" name="Google Shape;339;p28">
              <a:extLst>
                <a:ext uri="{FF2B5EF4-FFF2-40B4-BE49-F238E27FC236}">
                  <a16:creationId xmlns:a16="http://schemas.microsoft.com/office/drawing/2014/main" id="{B50D1FDE-72B1-634E-AA8C-35A546D5C775}"/>
                </a:ext>
              </a:extLst>
            </p:cNvPr>
            <p:cNvSpPr/>
            <p:nvPr/>
          </p:nvSpPr>
          <p:spPr>
            <a:xfrm>
              <a:off x="1573900" y="330"/>
              <a:ext cx="5711062" cy="5711062"/>
            </a:xfrm>
            <a:custGeom>
              <a:avLst/>
              <a:gdLst/>
              <a:ahLst/>
              <a:cxnLst/>
              <a:rect l="l" t="t" r="r" b="b"/>
              <a:pathLst>
                <a:path w="120000" h="120000" extrusionOk="0">
                  <a:moveTo>
                    <a:pt x="101122" y="20803"/>
                  </a:moveTo>
                  <a:lnTo>
                    <a:pt x="101122" y="20803"/>
                  </a:lnTo>
                  <a:cubicBezTo>
                    <a:pt x="107238" y="27219"/>
                    <a:pt x="111768" y="34978"/>
                    <a:pt x="114349" y="43459"/>
                  </a:cubicBezTo>
                  <a:lnTo>
                    <a:pt x="117452" y="42746"/>
                  </a:lnTo>
                  <a:lnTo>
                    <a:pt x="113037" y="47819"/>
                  </a:lnTo>
                  <a:lnTo>
                    <a:pt x="106570" y="45245"/>
                  </a:lnTo>
                  <a:lnTo>
                    <a:pt x="109672" y="44533"/>
                  </a:lnTo>
                  <a:lnTo>
                    <a:pt x="109672" y="44533"/>
                  </a:lnTo>
                  <a:cubicBezTo>
                    <a:pt x="107292" y="36890"/>
                    <a:pt x="103181" y="29899"/>
                    <a:pt x="97658" y="24105"/>
                  </a:cubicBezTo>
                  <a:close/>
                </a:path>
              </a:pathLst>
            </a:custGeom>
            <a:solidFill>
              <a:schemeClr val="accent3"/>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Helvetica" pitchFamily="2" charset="0"/>
              </a:endParaRPr>
            </a:p>
          </p:txBody>
        </p:sp>
        <p:sp>
          <p:nvSpPr>
            <p:cNvPr id="15" name="Google Shape;340;p28">
              <a:extLst>
                <a:ext uri="{FF2B5EF4-FFF2-40B4-BE49-F238E27FC236}">
                  <a16:creationId xmlns:a16="http://schemas.microsoft.com/office/drawing/2014/main" id="{1C57AE52-0264-F647-BCF3-0FB48960494B}"/>
                </a:ext>
              </a:extLst>
            </p:cNvPr>
            <p:cNvSpPr/>
            <p:nvPr/>
          </p:nvSpPr>
          <p:spPr>
            <a:xfrm>
              <a:off x="6454282" y="2271903"/>
              <a:ext cx="1167916" cy="1167916"/>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341;p28">
              <a:extLst>
                <a:ext uri="{FF2B5EF4-FFF2-40B4-BE49-F238E27FC236}">
                  <a16:creationId xmlns:a16="http://schemas.microsoft.com/office/drawing/2014/main" id="{5DEEBD48-A474-284F-97CF-5FA13C3F457A}"/>
                </a:ext>
              </a:extLst>
            </p:cNvPr>
            <p:cNvSpPr txBox="1"/>
            <p:nvPr/>
          </p:nvSpPr>
          <p:spPr>
            <a:xfrm>
              <a:off x="6454282" y="2271903"/>
              <a:ext cx="1167916" cy="1167916"/>
            </a:xfrm>
            <a:prstGeom prst="rect">
              <a:avLst/>
            </a:prstGeom>
            <a:noFill/>
            <a:ln>
              <a:noFill/>
            </a:ln>
          </p:spPr>
          <p:txBody>
            <a:bodyPr spcFirstLastPara="1" wrap="square" lIns="20300" tIns="20300" rIns="20300" bIns="20300" anchor="ctr" anchorCtr="0">
              <a:noAutofit/>
            </a:bodyPr>
            <a:lstStyle/>
            <a:p>
              <a:pPr marL="0" marR="0" lvl="0" indent="0" algn="ctr" rtl="0">
                <a:lnSpc>
                  <a:spcPct val="90000"/>
                </a:lnSpc>
                <a:spcBef>
                  <a:spcPts val="0"/>
                </a:spcBef>
                <a:spcAft>
                  <a:spcPts val="0"/>
                </a:spcAft>
                <a:buNone/>
              </a:pPr>
              <a:r>
                <a:rPr lang="en-GB" sz="1200">
                  <a:latin typeface="Helvetica" pitchFamily="2" charset="0"/>
                  <a:ea typeface="Cambria Math"/>
                  <a:cs typeface="Cambria Math"/>
                  <a:sym typeface="Cambria Math"/>
                </a:rPr>
                <a:t>Design study</a:t>
              </a:r>
              <a:endParaRPr sz="1200">
                <a:latin typeface="Helvetica" pitchFamily="2" charset="0"/>
                <a:ea typeface="Cambria Math"/>
                <a:cs typeface="Cambria Math"/>
                <a:sym typeface="Cambria Math"/>
              </a:endParaRPr>
            </a:p>
          </p:txBody>
        </p:sp>
        <p:sp>
          <p:nvSpPr>
            <p:cNvPr id="17" name="Google Shape;342;p28">
              <a:extLst>
                <a:ext uri="{FF2B5EF4-FFF2-40B4-BE49-F238E27FC236}">
                  <a16:creationId xmlns:a16="http://schemas.microsoft.com/office/drawing/2014/main" id="{6541D07D-E4A0-D54A-9377-8B8904755B43}"/>
                </a:ext>
              </a:extLst>
            </p:cNvPr>
            <p:cNvSpPr/>
            <p:nvPr/>
          </p:nvSpPr>
          <p:spPr>
            <a:xfrm>
              <a:off x="1573900" y="330"/>
              <a:ext cx="5711062" cy="5711062"/>
            </a:xfrm>
            <a:custGeom>
              <a:avLst/>
              <a:gdLst/>
              <a:ahLst/>
              <a:cxnLst/>
              <a:rect l="l" t="t" r="r" b="b"/>
              <a:pathLst>
                <a:path w="120000" h="120000" extrusionOk="0">
                  <a:moveTo>
                    <a:pt x="115369" y="72716"/>
                  </a:moveTo>
                  <a:lnTo>
                    <a:pt x="115369" y="72716"/>
                  </a:lnTo>
                  <a:cubicBezTo>
                    <a:pt x="113385" y="81356"/>
                    <a:pt x="109406" y="89412"/>
                    <a:pt x="103751" y="96239"/>
                  </a:cubicBezTo>
                  <a:lnTo>
                    <a:pt x="106056" y="98435"/>
                  </a:lnTo>
                  <a:lnTo>
                    <a:pt x="99390" y="97546"/>
                  </a:lnTo>
                  <a:lnTo>
                    <a:pt x="97974" y="90732"/>
                  </a:lnTo>
                  <a:lnTo>
                    <a:pt x="100278" y="92928"/>
                  </a:lnTo>
                  <a:lnTo>
                    <a:pt x="100278" y="92928"/>
                  </a:lnTo>
                  <a:cubicBezTo>
                    <a:pt x="105345" y="86730"/>
                    <a:pt x="108913" y="79447"/>
                    <a:pt x="110705" y="71645"/>
                  </a:cubicBezTo>
                  <a:close/>
                </a:path>
              </a:pathLst>
            </a:custGeom>
            <a:solidFill>
              <a:srgbClr val="B18A8A"/>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343;p28">
              <a:extLst>
                <a:ext uri="{FF2B5EF4-FFF2-40B4-BE49-F238E27FC236}">
                  <a16:creationId xmlns:a16="http://schemas.microsoft.com/office/drawing/2014/main" id="{645E6B43-EF49-D146-9CAE-E6B4E5B35F23}"/>
                </a:ext>
              </a:extLst>
            </p:cNvPr>
            <p:cNvSpPr/>
            <p:nvPr/>
          </p:nvSpPr>
          <p:spPr>
            <a:xfrm>
              <a:off x="5149878" y="4531198"/>
              <a:ext cx="1167916" cy="1167916"/>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344;p28">
              <a:extLst>
                <a:ext uri="{FF2B5EF4-FFF2-40B4-BE49-F238E27FC236}">
                  <a16:creationId xmlns:a16="http://schemas.microsoft.com/office/drawing/2014/main" id="{FEBC57E4-9C49-F145-BBC2-4E545172B4B9}"/>
                </a:ext>
              </a:extLst>
            </p:cNvPr>
            <p:cNvSpPr txBox="1"/>
            <p:nvPr/>
          </p:nvSpPr>
          <p:spPr>
            <a:xfrm>
              <a:off x="5149878" y="4531198"/>
              <a:ext cx="1167916" cy="1167916"/>
            </a:xfrm>
            <a:prstGeom prst="rect">
              <a:avLst/>
            </a:prstGeom>
            <a:noFill/>
            <a:ln>
              <a:noFill/>
            </a:ln>
          </p:spPr>
          <p:txBody>
            <a:bodyPr spcFirstLastPara="1" wrap="square" lIns="20300" tIns="20300" rIns="20300" bIns="20300" anchor="ctr" anchorCtr="0">
              <a:noAutofit/>
            </a:bodyPr>
            <a:lstStyle/>
            <a:p>
              <a:pPr marL="0" marR="0" lvl="0" indent="0" algn="ctr" rtl="0">
                <a:lnSpc>
                  <a:spcPct val="90000"/>
                </a:lnSpc>
                <a:spcBef>
                  <a:spcPts val="0"/>
                </a:spcBef>
                <a:spcAft>
                  <a:spcPts val="0"/>
                </a:spcAft>
                <a:buNone/>
              </a:pPr>
              <a:r>
                <a:rPr lang="en-GB" sz="1200" dirty="0">
                  <a:latin typeface="Helvetica" pitchFamily="2" charset="0"/>
                  <a:ea typeface="Cambria Math"/>
                  <a:cs typeface="Cambria Math"/>
                  <a:sym typeface="Cambria Math"/>
                </a:rPr>
                <a:t>Collect data</a:t>
              </a:r>
              <a:endParaRPr sz="1200" dirty="0">
                <a:latin typeface="Helvetica" pitchFamily="2" charset="0"/>
              </a:endParaRPr>
            </a:p>
          </p:txBody>
        </p:sp>
        <p:sp>
          <p:nvSpPr>
            <p:cNvPr id="22" name="Google Shape;345;p28">
              <a:extLst>
                <a:ext uri="{FF2B5EF4-FFF2-40B4-BE49-F238E27FC236}">
                  <a16:creationId xmlns:a16="http://schemas.microsoft.com/office/drawing/2014/main" id="{6388249B-8DB7-4341-8D88-4BAF315FFDA4}"/>
                </a:ext>
              </a:extLst>
            </p:cNvPr>
            <p:cNvSpPr/>
            <p:nvPr/>
          </p:nvSpPr>
          <p:spPr>
            <a:xfrm>
              <a:off x="1573900" y="330"/>
              <a:ext cx="5711062" cy="5711062"/>
            </a:xfrm>
            <a:custGeom>
              <a:avLst/>
              <a:gdLst/>
              <a:ahLst/>
              <a:cxnLst/>
              <a:rect l="l" t="t" r="r" b="b"/>
              <a:pathLst>
                <a:path w="120000" h="120000" extrusionOk="0">
                  <a:moveTo>
                    <a:pt x="75689" y="114601"/>
                  </a:moveTo>
                  <a:lnTo>
                    <a:pt x="75689" y="114601"/>
                  </a:lnTo>
                  <a:cubicBezTo>
                    <a:pt x="66728" y="117176"/>
                    <a:pt x="57270" y="117506"/>
                    <a:pt x="48152" y="115561"/>
                  </a:cubicBezTo>
                  <a:lnTo>
                    <a:pt x="47273" y="118621"/>
                  </a:lnTo>
                  <a:lnTo>
                    <a:pt x="44972" y="112301"/>
                  </a:lnTo>
                  <a:lnTo>
                    <a:pt x="50356" y="107890"/>
                  </a:lnTo>
                  <a:lnTo>
                    <a:pt x="49477" y="110949"/>
                  </a:lnTo>
                  <a:lnTo>
                    <a:pt x="49477" y="110949"/>
                  </a:lnTo>
                  <a:cubicBezTo>
                    <a:pt x="57728" y="112654"/>
                    <a:pt x="66269" y="112328"/>
                    <a:pt x="74367" y="110002"/>
                  </a:cubicBezTo>
                  <a:close/>
                </a:path>
              </a:pathLst>
            </a:custGeom>
            <a:solidFill>
              <a:srgbClr val="C06C6C"/>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346;p28">
              <a:extLst>
                <a:ext uri="{FF2B5EF4-FFF2-40B4-BE49-F238E27FC236}">
                  <a16:creationId xmlns:a16="http://schemas.microsoft.com/office/drawing/2014/main" id="{B21F67F6-418F-5541-AD51-1CCE20E62A12}"/>
                </a:ext>
              </a:extLst>
            </p:cNvPr>
            <p:cNvSpPr/>
            <p:nvPr/>
          </p:nvSpPr>
          <p:spPr>
            <a:xfrm>
              <a:off x="2541069" y="4531198"/>
              <a:ext cx="1167916" cy="1167916"/>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347;p28">
              <a:extLst>
                <a:ext uri="{FF2B5EF4-FFF2-40B4-BE49-F238E27FC236}">
                  <a16:creationId xmlns:a16="http://schemas.microsoft.com/office/drawing/2014/main" id="{014E43CE-12DC-F04B-BBDD-27D5F6EDA608}"/>
                </a:ext>
              </a:extLst>
            </p:cNvPr>
            <p:cNvSpPr txBox="1"/>
            <p:nvPr/>
          </p:nvSpPr>
          <p:spPr>
            <a:xfrm>
              <a:off x="2541069" y="4531198"/>
              <a:ext cx="1167916" cy="1167916"/>
            </a:xfrm>
            <a:prstGeom prst="rect">
              <a:avLst/>
            </a:prstGeom>
            <a:noFill/>
            <a:ln>
              <a:noFill/>
            </a:ln>
          </p:spPr>
          <p:txBody>
            <a:bodyPr spcFirstLastPara="1" wrap="square" lIns="20300" tIns="20300" rIns="20300" bIns="20300" anchor="ctr" anchorCtr="0">
              <a:noAutofit/>
            </a:bodyPr>
            <a:lstStyle/>
            <a:p>
              <a:pPr marL="0" marR="0" lvl="0" indent="0" algn="ctr" rtl="0">
                <a:lnSpc>
                  <a:spcPct val="90000"/>
                </a:lnSpc>
                <a:spcBef>
                  <a:spcPts val="0"/>
                </a:spcBef>
                <a:spcAft>
                  <a:spcPts val="0"/>
                </a:spcAft>
                <a:buNone/>
              </a:pPr>
              <a:r>
                <a:rPr lang="en-GB" sz="1200">
                  <a:latin typeface="Helvetica" pitchFamily="2" charset="0"/>
                  <a:ea typeface="Cambria Math"/>
                  <a:cs typeface="Cambria Math"/>
                  <a:sym typeface="Cambria Math"/>
                </a:rPr>
                <a:t>Analyse data &amp; test hypotheses</a:t>
              </a:r>
              <a:endParaRPr sz="1200">
                <a:latin typeface="Helvetica" pitchFamily="2" charset="0"/>
                <a:ea typeface="Cambria Math"/>
                <a:cs typeface="Cambria Math"/>
                <a:sym typeface="Cambria Math"/>
              </a:endParaRPr>
            </a:p>
          </p:txBody>
        </p:sp>
        <p:sp>
          <p:nvSpPr>
            <p:cNvPr id="25" name="Google Shape;348;p28">
              <a:extLst>
                <a:ext uri="{FF2B5EF4-FFF2-40B4-BE49-F238E27FC236}">
                  <a16:creationId xmlns:a16="http://schemas.microsoft.com/office/drawing/2014/main" id="{CABE02B2-2072-5040-9F8D-9280D8502C41}"/>
                </a:ext>
              </a:extLst>
            </p:cNvPr>
            <p:cNvSpPr/>
            <p:nvPr/>
          </p:nvSpPr>
          <p:spPr>
            <a:xfrm>
              <a:off x="1573900" y="330"/>
              <a:ext cx="5711062" cy="5711062"/>
            </a:xfrm>
            <a:custGeom>
              <a:avLst/>
              <a:gdLst/>
              <a:ahLst/>
              <a:cxnLst/>
              <a:rect l="l" t="t" r="r" b="b"/>
              <a:pathLst>
                <a:path w="120000" h="120000" extrusionOk="0">
                  <a:moveTo>
                    <a:pt x="18878" y="99197"/>
                  </a:moveTo>
                  <a:lnTo>
                    <a:pt x="18878" y="99197"/>
                  </a:lnTo>
                  <a:cubicBezTo>
                    <a:pt x="12762" y="92781"/>
                    <a:pt x="8232" y="85022"/>
                    <a:pt x="5651" y="76541"/>
                  </a:cubicBezTo>
                  <a:lnTo>
                    <a:pt x="2548" y="77254"/>
                  </a:lnTo>
                  <a:lnTo>
                    <a:pt x="6963" y="72181"/>
                  </a:lnTo>
                  <a:lnTo>
                    <a:pt x="13430" y="74755"/>
                  </a:lnTo>
                  <a:lnTo>
                    <a:pt x="10328" y="75467"/>
                  </a:lnTo>
                  <a:lnTo>
                    <a:pt x="10328" y="75467"/>
                  </a:lnTo>
                  <a:cubicBezTo>
                    <a:pt x="12708" y="83110"/>
                    <a:pt x="16819" y="90101"/>
                    <a:pt x="22342" y="95895"/>
                  </a:cubicBezTo>
                  <a:close/>
                </a:path>
              </a:pathLst>
            </a:custGeom>
            <a:solidFill>
              <a:srgbClr val="D14A4A"/>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49;p28">
              <a:extLst>
                <a:ext uri="{FF2B5EF4-FFF2-40B4-BE49-F238E27FC236}">
                  <a16:creationId xmlns:a16="http://schemas.microsoft.com/office/drawing/2014/main" id="{F7859F29-F3FB-EB49-91F4-9F2C99AD4F10}"/>
                </a:ext>
              </a:extLst>
            </p:cNvPr>
            <p:cNvSpPr/>
            <p:nvPr/>
          </p:nvSpPr>
          <p:spPr>
            <a:xfrm>
              <a:off x="1236664" y="2271903"/>
              <a:ext cx="1167916" cy="1167916"/>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350;p28">
              <a:extLst>
                <a:ext uri="{FF2B5EF4-FFF2-40B4-BE49-F238E27FC236}">
                  <a16:creationId xmlns:a16="http://schemas.microsoft.com/office/drawing/2014/main" id="{78310754-36B2-364D-BFA1-67B1EDCF3C26}"/>
                </a:ext>
              </a:extLst>
            </p:cNvPr>
            <p:cNvSpPr txBox="1"/>
            <p:nvPr/>
          </p:nvSpPr>
          <p:spPr>
            <a:xfrm>
              <a:off x="1236663" y="2271903"/>
              <a:ext cx="1304405" cy="1167916"/>
            </a:xfrm>
            <a:prstGeom prst="rect">
              <a:avLst/>
            </a:prstGeom>
            <a:noFill/>
            <a:ln>
              <a:noFill/>
            </a:ln>
          </p:spPr>
          <p:txBody>
            <a:bodyPr spcFirstLastPara="1" wrap="square" lIns="20300" tIns="20300" rIns="20300" bIns="20300" anchor="ctr" anchorCtr="0">
              <a:noAutofit/>
            </a:bodyPr>
            <a:lstStyle/>
            <a:p>
              <a:pPr marL="0" marR="0" lvl="0" indent="0" algn="ctr" rtl="0">
                <a:lnSpc>
                  <a:spcPct val="90000"/>
                </a:lnSpc>
                <a:spcBef>
                  <a:spcPts val="0"/>
                </a:spcBef>
                <a:spcAft>
                  <a:spcPts val="0"/>
                </a:spcAft>
                <a:buNone/>
              </a:pPr>
              <a:r>
                <a:rPr lang="en-GB" sz="1200" dirty="0">
                  <a:latin typeface="Helvetica" pitchFamily="2" charset="0"/>
                  <a:ea typeface="Cambria Math"/>
                  <a:cs typeface="Cambria Math"/>
                  <a:sym typeface="Cambria Math"/>
                </a:rPr>
                <a:t>Interpret data</a:t>
              </a:r>
              <a:endParaRPr sz="1200" dirty="0">
                <a:latin typeface="Helvetica" pitchFamily="2" charset="0"/>
                <a:ea typeface="Cambria Math"/>
                <a:cs typeface="Cambria Math"/>
                <a:sym typeface="Cambria Math"/>
              </a:endParaRPr>
            </a:p>
          </p:txBody>
        </p:sp>
        <p:sp>
          <p:nvSpPr>
            <p:cNvPr id="28" name="Google Shape;351;p28">
              <a:extLst>
                <a:ext uri="{FF2B5EF4-FFF2-40B4-BE49-F238E27FC236}">
                  <a16:creationId xmlns:a16="http://schemas.microsoft.com/office/drawing/2014/main" id="{9C4386EB-9ECA-2742-8FAD-493C2FAF1535}"/>
                </a:ext>
              </a:extLst>
            </p:cNvPr>
            <p:cNvSpPr/>
            <p:nvPr/>
          </p:nvSpPr>
          <p:spPr>
            <a:xfrm>
              <a:off x="1573900" y="330"/>
              <a:ext cx="5711062" cy="5711062"/>
            </a:xfrm>
            <a:custGeom>
              <a:avLst/>
              <a:gdLst/>
              <a:ahLst/>
              <a:cxnLst/>
              <a:rect l="l" t="t" r="r" b="b"/>
              <a:pathLst>
                <a:path w="120000" h="120000" extrusionOk="0">
                  <a:moveTo>
                    <a:pt x="4631" y="47284"/>
                  </a:moveTo>
                  <a:lnTo>
                    <a:pt x="4631" y="47284"/>
                  </a:lnTo>
                  <a:cubicBezTo>
                    <a:pt x="6615" y="38644"/>
                    <a:pt x="10594" y="30588"/>
                    <a:pt x="16249" y="23761"/>
                  </a:cubicBezTo>
                  <a:lnTo>
                    <a:pt x="13944" y="21565"/>
                  </a:lnTo>
                  <a:lnTo>
                    <a:pt x="20610" y="22454"/>
                  </a:lnTo>
                  <a:lnTo>
                    <a:pt x="22026" y="29268"/>
                  </a:lnTo>
                  <a:lnTo>
                    <a:pt x="19722" y="27072"/>
                  </a:lnTo>
                  <a:cubicBezTo>
                    <a:pt x="14655" y="33270"/>
                    <a:pt x="11087" y="40553"/>
                    <a:pt x="9295" y="48355"/>
                  </a:cubicBezTo>
                  <a:close/>
                </a:path>
              </a:pathLst>
            </a:custGeom>
            <a:solidFill>
              <a:srgbClr val="E72527"/>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352;p28">
              <a:extLst>
                <a:ext uri="{FF2B5EF4-FFF2-40B4-BE49-F238E27FC236}">
                  <a16:creationId xmlns:a16="http://schemas.microsoft.com/office/drawing/2014/main" id="{AD24FD8A-1998-4144-9DCE-A2AE67E53D6F}"/>
                </a:ext>
              </a:extLst>
            </p:cNvPr>
            <p:cNvSpPr/>
            <p:nvPr/>
          </p:nvSpPr>
          <p:spPr>
            <a:xfrm>
              <a:off x="2541069" y="12608"/>
              <a:ext cx="1167916" cy="1167916"/>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53;p28">
              <a:extLst>
                <a:ext uri="{FF2B5EF4-FFF2-40B4-BE49-F238E27FC236}">
                  <a16:creationId xmlns:a16="http://schemas.microsoft.com/office/drawing/2014/main" id="{602B64AE-77AA-954D-81E0-D2CEECC6D2B2}"/>
                </a:ext>
              </a:extLst>
            </p:cNvPr>
            <p:cNvSpPr txBox="1"/>
            <p:nvPr/>
          </p:nvSpPr>
          <p:spPr>
            <a:xfrm>
              <a:off x="2541069" y="12608"/>
              <a:ext cx="1167916" cy="1167916"/>
            </a:xfrm>
            <a:prstGeom prst="rect">
              <a:avLst/>
            </a:prstGeom>
            <a:noFill/>
            <a:ln>
              <a:noFill/>
            </a:ln>
          </p:spPr>
          <p:txBody>
            <a:bodyPr spcFirstLastPara="1" wrap="square" lIns="20300" tIns="20300" rIns="20300" bIns="20300" anchor="ctr" anchorCtr="0">
              <a:noAutofit/>
            </a:bodyPr>
            <a:lstStyle/>
            <a:p>
              <a:pPr marL="0" marR="0" lvl="0" indent="0" algn="ctr" rtl="0">
                <a:lnSpc>
                  <a:spcPct val="90000"/>
                </a:lnSpc>
                <a:spcBef>
                  <a:spcPts val="0"/>
                </a:spcBef>
                <a:spcAft>
                  <a:spcPts val="0"/>
                </a:spcAft>
                <a:buNone/>
              </a:pPr>
              <a:r>
                <a:rPr lang="en-GB" sz="1200" dirty="0">
                  <a:latin typeface="Helvetica" pitchFamily="2" charset="0"/>
                  <a:ea typeface="Cambria Math"/>
                  <a:cs typeface="Cambria Math"/>
                  <a:sym typeface="Cambria Math"/>
                </a:rPr>
                <a:t>Publish or conduct next experiment</a:t>
              </a:r>
              <a:endParaRPr sz="1200" dirty="0">
                <a:latin typeface="Helvetica" pitchFamily="2" charset="0"/>
                <a:ea typeface="Cambria Math"/>
                <a:cs typeface="Cambria Math"/>
                <a:sym typeface="Cambria Math"/>
              </a:endParaRPr>
            </a:p>
          </p:txBody>
        </p:sp>
        <p:sp>
          <p:nvSpPr>
            <p:cNvPr id="31" name="Google Shape;354;p28">
              <a:extLst>
                <a:ext uri="{FF2B5EF4-FFF2-40B4-BE49-F238E27FC236}">
                  <a16:creationId xmlns:a16="http://schemas.microsoft.com/office/drawing/2014/main" id="{13C0406C-F481-0E40-A40E-524013823696}"/>
                </a:ext>
              </a:extLst>
            </p:cNvPr>
            <p:cNvSpPr/>
            <p:nvPr/>
          </p:nvSpPr>
          <p:spPr>
            <a:xfrm>
              <a:off x="1573900" y="330"/>
              <a:ext cx="5711062" cy="5711062"/>
            </a:xfrm>
            <a:custGeom>
              <a:avLst/>
              <a:gdLst/>
              <a:ahLst/>
              <a:cxnLst/>
              <a:rect l="l" t="t" r="r" b="b"/>
              <a:pathLst>
                <a:path w="120000" h="120000" extrusionOk="0">
                  <a:moveTo>
                    <a:pt x="44311" y="5399"/>
                  </a:moveTo>
                  <a:lnTo>
                    <a:pt x="44311" y="5399"/>
                  </a:lnTo>
                  <a:cubicBezTo>
                    <a:pt x="53272" y="2824"/>
                    <a:pt x="62730" y="2494"/>
                    <a:pt x="71848" y="4439"/>
                  </a:cubicBezTo>
                  <a:lnTo>
                    <a:pt x="72727" y="1379"/>
                  </a:lnTo>
                  <a:lnTo>
                    <a:pt x="75028" y="7699"/>
                  </a:lnTo>
                  <a:lnTo>
                    <a:pt x="69644" y="12110"/>
                  </a:lnTo>
                  <a:lnTo>
                    <a:pt x="70523" y="9051"/>
                  </a:lnTo>
                  <a:cubicBezTo>
                    <a:pt x="62272" y="7346"/>
                    <a:pt x="53731" y="7672"/>
                    <a:pt x="45633" y="9998"/>
                  </a:cubicBezTo>
                  <a:close/>
                </a:path>
              </a:pathLst>
            </a:custGeom>
            <a:solidFill>
              <a:srgbClr val="FE0000"/>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cxnSp>
        <p:nvCxnSpPr>
          <p:cNvPr id="32" name="Google Shape;355;p28">
            <a:extLst>
              <a:ext uri="{FF2B5EF4-FFF2-40B4-BE49-F238E27FC236}">
                <a16:creationId xmlns:a16="http://schemas.microsoft.com/office/drawing/2014/main" id="{9C62E1CE-4485-D24F-8677-E9D65EECF866}"/>
              </a:ext>
            </a:extLst>
          </p:cNvPr>
          <p:cNvCxnSpPr>
            <a:cxnSpLocks/>
            <a:endCxn id="12" idx="2"/>
          </p:cNvCxnSpPr>
          <p:nvPr/>
        </p:nvCxnSpPr>
        <p:spPr>
          <a:xfrm flipV="1">
            <a:off x="2895213" y="2340980"/>
            <a:ext cx="2788177" cy="1406654"/>
          </a:xfrm>
          <a:prstGeom prst="straightConnector1">
            <a:avLst/>
          </a:prstGeom>
          <a:noFill/>
          <a:ln w="19050" cap="flat" cmpd="sng">
            <a:solidFill>
              <a:schemeClr val="accent2"/>
            </a:solidFill>
            <a:prstDash val="solid"/>
            <a:miter lim="800000"/>
            <a:headEnd type="triangle" w="med" len="med"/>
            <a:tailEnd type="triangle" w="med" len="med"/>
          </a:ln>
        </p:spPr>
      </p:cxnSp>
      <p:sp>
        <p:nvSpPr>
          <p:cNvPr id="33" name="Google Shape;356;p28">
            <a:extLst>
              <a:ext uri="{FF2B5EF4-FFF2-40B4-BE49-F238E27FC236}">
                <a16:creationId xmlns:a16="http://schemas.microsoft.com/office/drawing/2014/main" id="{7BA8644B-C0F7-724B-B033-F2B83D90739B}"/>
              </a:ext>
            </a:extLst>
          </p:cNvPr>
          <p:cNvSpPr txBox="1"/>
          <p:nvPr/>
        </p:nvSpPr>
        <p:spPr>
          <a:xfrm rot="19986625">
            <a:off x="3650876" y="2717237"/>
            <a:ext cx="1168374" cy="336468"/>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GB" sz="1200" dirty="0">
                <a:solidFill>
                  <a:srgbClr val="AB1842"/>
                </a:solidFill>
                <a:latin typeface="Helvetica" pitchFamily="2" charset="0"/>
                <a:ea typeface="Cambria Math"/>
                <a:cs typeface="Cambria Math"/>
                <a:sym typeface="Cambria Math"/>
              </a:rPr>
              <a:t>HARKing</a:t>
            </a:r>
            <a:endParaRPr sz="1200" dirty="0">
              <a:solidFill>
                <a:srgbClr val="AB1842"/>
              </a:solidFill>
              <a:latin typeface="Helvetica" pitchFamily="2" charset="0"/>
              <a:ea typeface="Cambria Math"/>
              <a:cs typeface="Cambria Math"/>
              <a:sym typeface="Cambria Math"/>
            </a:endParaRPr>
          </a:p>
        </p:txBody>
      </p:sp>
      <p:cxnSp>
        <p:nvCxnSpPr>
          <p:cNvPr id="34" name="Google Shape;357;p28">
            <a:extLst>
              <a:ext uri="{FF2B5EF4-FFF2-40B4-BE49-F238E27FC236}">
                <a16:creationId xmlns:a16="http://schemas.microsoft.com/office/drawing/2014/main" id="{7BBE495C-6BB1-544F-887A-76FFDDEB3B74}"/>
              </a:ext>
            </a:extLst>
          </p:cNvPr>
          <p:cNvCxnSpPr>
            <a:cxnSpLocks/>
            <a:endCxn id="24" idx="0"/>
          </p:cNvCxnSpPr>
          <p:nvPr/>
        </p:nvCxnSpPr>
        <p:spPr>
          <a:xfrm>
            <a:off x="2824570" y="3893321"/>
            <a:ext cx="573872" cy="1268015"/>
          </a:xfrm>
          <a:prstGeom prst="straightConnector1">
            <a:avLst/>
          </a:prstGeom>
          <a:noFill/>
          <a:ln w="19050" cap="flat" cmpd="sng">
            <a:solidFill>
              <a:schemeClr val="accent2"/>
            </a:solidFill>
            <a:prstDash val="solid"/>
            <a:miter lim="800000"/>
            <a:headEnd type="triangle" w="med" len="med"/>
            <a:tailEnd type="triangle" w="med" len="med"/>
          </a:ln>
        </p:spPr>
      </p:cxnSp>
      <p:cxnSp>
        <p:nvCxnSpPr>
          <p:cNvPr id="35" name="Google Shape;358;p28">
            <a:extLst>
              <a:ext uri="{FF2B5EF4-FFF2-40B4-BE49-F238E27FC236}">
                <a16:creationId xmlns:a16="http://schemas.microsoft.com/office/drawing/2014/main" id="{86163EE4-7D94-4F4A-BD91-102145EB88D5}"/>
              </a:ext>
            </a:extLst>
          </p:cNvPr>
          <p:cNvCxnSpPr>
            <a:cxnSpLocks/>
          </p:cNvCxnSpPr>
          <p:nvPr/>
        </p:nvCxnSpPr>
        <p:spPr>
          <a:xfrm rot="10800000" flipH="1">
            <a:off x="3959817" y="5515578"/>
            <a:ext cx="1224366" cy="1"/>
          </a:xfrm>
          <a:prstGeom prst="straightConnector1">
            <a:avLst/>
          </a:prstGeom>
          <a:noFill/>
          <a:ln w="19050" cap="flat" cmpd="sng">
            <a:solidFill>
              <a:schemeClr val="accent2"/>
            </a:solidFill>
            <a:prstDash val="solid"/>
            <a:miter lim="800000"/>
            <a:headEnd type="triangle" w="med" len="med"/>
            <a:tailEnd type="triangle" w="med" len="med"/>
          </a:ln>
        </p:spPr>
      </p:cxnSp>
      <p:sp>
        <p:nvSpPr>
          <p:cNvPr id="36" name="Google Shape;359;p28">
            <a:extLst>
              <a:ext uri="{FF2B5EF4-FFF2-40B4-BE49-F238E27FC236}">
                <a16:creationId xmlns:a16="http://schemas.microsoft.com/office/drawing/2014/main" id="{A0C66AB4-7AC5-7B44-B109-1D99F0CE62FE}"/>
              </a:ext>
            </a:extLst>
          </p:cNvPr>
          <p:cNvSpPr txBox="1"/>
          <p:nvPr/>
        </p:nvSpPr>
        <p:spPr>
          <a:xfrm rot="3947479">
            <a:off x="2580246" y="4228217"/>
            <a:ext cx="1401220" cy="338554"/>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GB" sz="1200" dirty="0">
                <a:solidFill>
                  <a:srgbClr val="AB1842"/>
                </a:solidFill>
                <a:latin typeface="Helvetica" pitchFamily="2" charset="0"/>
                <a:ea typeface="Cambria Math"/>
                <a:cs typeface="Cambria Math"/>
                <a:sym typeface="Cambria Math"/>
              </a:rPr>
              <a:t>p-hacking</a:t>
            </a:r>
            <a:endParaRPr sz="1200" dirty="0">
              <a:solidFill>
                <a:srgbClr val="AB1842"/>
              </a:solidFill>
              <a:latin typeface="Helvetica" pitchFamily="2" charset="0"/>
              <a:ea typeface="Cambria Math"/>
              <a:cs typeface="Cambria Math"/>
              <a:sym typeface="Cambria Math"/>
            </a:endParaRPr>
          </a:p>
        </p:txBody>
      </p:sp>
      <p:sp>
        <p:nvSpPr>
          <p:cNvPr id="37" name="Google Shape;360;p28">
            <a:extLst>
              <a:ext uri="{FF2B5EF4-FFF2-40B4-BE49-F238E27FC236}">
                <a16:creationId xmlns:a16="http://schemas.microsoft.com/office/drawing/2014/main" id="{DB6FAD57-D65F-0745-B714-38FC5467D8A0}"/>
              </a:ext>
            </a:extLst>
          </p:cNvPr>
          <p:cNvSpPr txBox="1"/>
          <p:nvPr/>
        </p:nvSpPr>
        <p:spPr>
          <a:xfrm>
            <a:off x="3897956" y="5186245"/>
            <a:ext cx="1401220" cy="338554"/>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GB" sz="1200" dirty="0">
                <a:solidFill>
                  <a:srgbClr val="AB1842"/>
                </a:solidFill>
                <a:latin typeface="Helvetica" pitchFamily="2" charset="0"/>
                <a:ea typeface="Cambria Math"/>
                <a:cs typeface="Cambria Math"/>
                <a:sym typeface="Cambria Math"/>
              </a:rPr>
              <a:t>p-hacking</a:t>
            </a:r>
            <a:endParaRPr sz="1200" dirty="0">
              <a:solidFill>
                <a:srgbClr val="AB1842"/>
              </a:solidFill>
              <a:latin typeface="Helvetica" pitchFamily="2" charset="0"/>
              <a:ea typeface="Cambria Math"/>
              <a:cs typeface="Cambria Math"/>
              <a:sym typeface="Cambria Math"/>
            </a:endParaRPr>
          </a:p>
        </p:txBody>
      </p:sp>
      <p:sp>
        <p:nvSpPr>
          <p:cNvPr id="38" name="Google Shape;361;p28">
            <a:extLst>
              <a:ext uri="{FF2B5EF4-FFF2-40B4-BE49-F238E27FC236}">
                <a16:creationId xmlns:a16="http://schemas.microsoft.com/office/drawing/2014/main" id="{B0DF408B-0C36-2F4D-B007-D1800EE29B8B}"/>
              </a:ext>
            </a:extLst>
          </p:cNvPr>
          <p:cNvSpPr txBox="1"/>
          <p:nvPr/>
        </p:nvSpPr>
        <p:spPr>
          <a:xfrm>
            <a:off x="6724717" y="4628545"/>
            <a:ext cx="2567786" cy="396171"/>
          </a:xfrm>
          <a:prstGeom prst="rect">
            <a:avLst/>
          </a:prstGeom>
          <a:noFill/>
          <a:ln w="9525" cap="flat" cmpd="sng">
            <a:no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GB" sz="1200" dirty="0">
                <a:solidFill>
                  <a:srgbClr val="AB1842"/>
                </a:solidFill>
                <a:latin typeface="Helvetica" pitchFamily="2" charset="0"/>
                <a:ea typeface="Cambria Math"/>
                <a:cs typeface="Cambria Math"/>
                <a:sym typeface="Cambria Math"/>
              </a:rPr>
              <a:t>Low statistical</a:t>
            </a:r>
            <a:r>
              <a:rPr lang="en-GB" sz="1200" dirty="0">
                <a:solidFill>
                  <a:srgbClr val="AB1842"/>
                </a:solidFill>
                <a:latin typeface="Helvetica" pitchFamily="2" charset="0"/>
                <a:sym typeface="Cambria Math"/>
              </a:rPr>
              <a:t> </a:t>
            </a:r>
            <a:r>
              <a:rPr lang="en-GB" sz="1200" dirty="0">
                <a:solidFill>
                  <a:srgbClr val="AB1842"/>
                </a:solidFill>
                <a:latin typeface="Helvetica" pitchFamily="2" charset="0"/>
                <a:ea typeface="Cambria Math"/>
                <a:cs typeface="Cambria Math"/>
                <a:sym typeface="Cambria Math"/>
              </a:rPr>
              <a:t>power</a:t>
            </a:r>
            <a:endParaRPr sz="1200" dirty="0">
              <a:solidFill>
                <a:srgbClr val="AB1842"/>
              </a:solidFill>
              <a:latin typeface="Helvetica" pitchFamily="2" charset="0"/>
              <a:ea typeface="Cambria Math"/>
              <a:cs typeface="Cambria Math"/>
              <a:sym typeface="Cambria Math"/>
            </a:endParaRPr>
          </a:p>
        </p:txBody>
      </p:sp>
      <p:sp>
        <p:nvSpPr>
          <p:cNvPr id="39" name="Google Shape;362;p28">
            <a:extLst>
              <a:ext uri="{FF2B5EF4-FFF2-40B4-BE49-F238E27FC236}">
                <a16:creationId xmlns:a16="http://schemas.microsoft.com/office/drawing/2014/main" id="{272A8502-6624-A34C-BA1B-9E9109F99260}"/>
              </a:ext>
            </a:extLst>
          </p:cNvPr>
          <p:cNvSpPr txBox="1"/>
          <p:nvPr/>
        </p:nvSpPr>
        <p:spPr>
          <a:xfrm>
            <a:off x="900524" y="2269506"/>
            <a:ext cx="1566524" cy="269559"/>
          </a:xfrm>
          <a:prstGeom prst="rect">
            <a:avLst/>
          </a:prstGeom>
          <a:noFill/>
          <a:ln w="9525" cap="flat" cmpd="sng">
            <a:noFill/>
            <a:prstDash val="solid"/>
            <a:round/>
            <a:headEnd type="none" w="sm" len="sm"/>
            <a:tailEnd type="none" w="sm" len="sm"/>
          </a:ln>
        </p:spPr>
        <p:txBody>
          <a:bodyPr spcFirstLastPara="1" wrap="square" lIns="91425" tIns="45700" rIns="91425" bIns="45700" anchor="t" anchorCtr="0">
            <a:noAutofit/>
          </a:bodyPr>
          <a:lstStyle/>
          <a:p>
            <a:pPr marL="0" marR="0" lvl="0" indent="0" algn="r" rtl="0">
              <a:spcBef>
                <a:spcPts val="0"/>
              </a:spcBef>
              <a:spcAft>
                <a:spcPts val="0"/>
              </a:spcAft>
              <a:buNone/>
            </a:pPr>
            <a:r>
              <a:rPr lang="en-GB" sz="1200" dirty="0">
                <a:solidFill>
                  <a:srgbClr val="AB1842"/>
                </a:solidFill>
                <a:latin typeface="Helvetica" pitchFamily="2" charset="0"/>
                <a:ea typeface="Cambria Math"/>
                <a:cs typeface="Cambria Math"/>
                <a:sym typeface="Cambria Math"/>
              </a:rPr>
              <a:t>Publication</a:t>
            </a:r>
            <a:r>
              <a:rPr lang="en-GB" sz="1200" dirty="0">
                <a:solidFill>
                  <a:srgbClr val="AB1842"/>
                </a:solidFill>
                <a:latin typeface="Helvetica" pitchFamily="2" charset="0"/>
                <a:sym typeface="Cambria Math"/>
              </a:rPr>
              <a:t> </a:t>
            </a:r>
            <a:r>
              <a:rPr lang="en-GB" sz="1200" dirty="0">
                <a:solidFill>
                  <a:srgbClr val="AB1842"/>
                </a:solidFill>
                <a:latin typeface="Helvetica" pitchFamily="2" charset="0"/>
                <a:ea typeface="Cambria Math"/>
                <a:cs typeface="Cambria Math"/>
                <a:sym typeface="Cambria Math"/>
              </a:rPr>
              <a:t>bias</a:t>
            </a:r>
            <a:endParaRPr sz="1200" dirty="0">
              <a:solidFill>
                <a:srgbClr val="AB1842"/>
              </a:solidFill>
              <a:latin typeface="Helvetica" pitchFamily="2" charset="0"/>
              <a:ea typeface="Cambria Math"/>
              <a:cs typeface="Cambria Math"/>
              <a:sym typeface="Cambria Math"/>
            </a:endParaRPr>
          </a:p>
        </p:txBody>
      </p:sp>
      <p:sp>
        <p:nvSpPr>
          <p:cNvPr id="40" name="Google Shape;364;p28">
            <a:extLst>
              <a:ext uri="{FF2B5EF4-FFF2-40B4-BE49-F238E27FC236}">
                <a16:creationId xmlns:a16="http://schemas.microsoft.com/office/drawing/2014/main" id="{0E8D8B69-7A6B-5044-8900-8E5AFADFF1FD}"/>
              </a:ext>
            </a:extLst>
          </p:cNvPr>
          <p:cNvSpPr txBox="1"/>
          <p:nvPr/>
        </p:nvSpPr>
        <p:spPr>
          <a:xfrm>
            <a:off x="6657207" y="2340980"/>
            <a:ext cx="2270100" cy="396170"/>
          </a:xfrm>
          <a:prstGeom prst="rect">
            <a:avLst/>
          </a:prstGeom>
          <a:noFill/>
          <a:ln w="9525" cap="flat" cmpd="sng">
            <a:no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GB" sz="1200" dirty="0">
                <a:solidFill>
                  <a:srgbClr val="AB1842"/>
                </a:solidFill>
                <a:latin typeface="Helvetica" pitchFamily="2" charset="0"/>
                <a:ea typeface="Cambria Math"/>
                <a:cs typeface="Cambria Math"/>
                <a:sym typeface="Cambria Math"/>
              </a:rPr>
              <a:t>Failure to</a:t>
            </a:r>
            <a:r>
              <a:rPr lang="en-GB" sz="1200" dirty="0">
                <a:solidFill>
                  <a:srgbClr val="AB1842"/>
                </a:solidFill>
                <a:latin typeface="Helvetica" pitchFamily="2" charset="0"/>
                <a:sym typeface="Cambria Math"/>
              </a:rPr>
              <a:t> </a:t>
            </a:r>
            <a:r>
              <a:rPr lang="en-GB" sz="1200" dirty="0">
                <a:solidFill>
                  <a:srgbClr val="AB1842"/>
                </a:solidFill>
                <a:latin typeface="Helvetica" pitchFamily="2" charset="0"/>
                <a:ea typeface="Cambria Math"/>
                <a:cs typeface="Cambria Math"/>
                <a:sym typeface="Cambria Math"/>
              </a:rPr>
              <a:t>control for</a:t>
            </a:r>
            <a:r>
              <a:rPr lang="en-GB" sz="1200" dirty="0">
                <a:solidFill>
                  <a:srgbClr val="AB1842"/>
                </a:solidFill>
                <a:latin typeface="Helvetica" pitchFamily="2" charset="0"/>
                <a:sym typeface="Cambria Math"/>
              </a:rPr>
              <a:t> </a:t>
            </a:r>
            <a:r>
              <a:rPr lang="en-GB" sz="1200" dirty="0">
                <a:solidFill>
                  <a:srgbClr val="AB1842"/>
                </a:solidFill>
                <a:latin typeface="Helvetica" pitchFamily="2" charset="0"/>
                <a:ea typeface="Cambria Math"/>
                <a:cs typeface="Cambria Math"/>
                <a:sym typeface="Cambria Math"/>
              </a:rPr>
              <a:t>bias </a:t>
            </a:r>
            <a:endParaRPr sz="1200" dirty="0">
              <a:solidFill>
                <a:srgbClr val="AB1842"/>
              </a:solidFill>
              <a:latin typeface="Helvetica" pitchFamily="2" charset="0"/>
              <a:ea typeface="Cambria Math"/>
              <a:cs typeface="Cambria Math"/>
              <a:sym typeface="Cambria Math"/>
            </a:endParaRPr>
          </a:p>
        </p:txBody>
      </p:sp>
      <p:sp>
        <p:nvSpPr>
          <p:cNvPr id="41" name="Google Shape;365;p28">
            <a:extLst>
              <a:ext uri="{FF2B5EF4-FFF2-40B4-BE49-F238E27FC236}">
                <a16:creationId xmlns:a16="http://schemas.microsoft.com/office/drawing/2014/main" id="{4DB63204-0FC1-664E-9E64-DFC35CA06600}"/>
              </a:ext>
            </a:extLst>
          </p:cNvPr>
          <p:cNvSpPr txBox="1"/>
          <p:nvPr/>
        </p:nvSpPr>
        <p:spPr>
          <a:xfrm>
            <a:off x="3764401" y="6210549"/>
            <a:ext cx="1795807" cy="309398"/>
          </a:xfrm>
          <a:prstGeom prst="rect">
            <a:avLst/>
          </a:prstGeom>
          <a:noFill/>
          <a:ln w="9525" cap="flat" cmpd="sng">
            <a:no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GB" sz="1200" dirty="0">
                <a:solidFill>
                  <a:srgbClr val="AB1842"/>
                </a:solidFill>
                <a:latin typeface="Helvetica" pitchFamily="2" charset="0"/>
                <a:ea typeface="Cambria Math"/>
                <a:cs typeface="Cambria Math"/>
                <a:sym typeface="Cambria Math"/>
              </a:rPr>
              <a:t>Poor quality control</a:t>
            </a:r>
            <a:endParaRPr sz="1200" dirty="0">
              <a:solidFill>
                <a:srgbClr val="AB1842"/>
              </a:solidFill>
              <a:latin typeface="Helvetica" pitchFamily="2" charset="0"/>
              <a:ea typeface="Cambria Math"/>
              <a:cs typeface="Cambria Math"/>
              <a:sym typeface="Cambria Math"/>
            </a:endParaRPr>
          </a:p>
        </p:txBody>
      </p:sp>
    </p:spTree>
    <p:extLst>
      <p:ext uri="{BB962C8B-B14F-4D97-AF65-F5344CB8AC3E}">
        <p14:creationId xmlns:p14="http://schemas.microsoft.com/office/powerpoint/2010/main" val="14073575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6B5FF-0D7D-C24C-97BD-79035289F96C}"/>
              </a:ext>
            </a:extLst>
          </p:cNvPr>
          <p:cNvSpPr>
            <a:spLocks noGrp="1"/>
          </p:cNvSpPr>
          <p:nvPr>
            <p:ph type="title"/>
          </p:nvPr>
        </p:nvSpPr>
        <p:spPr/>
        <p:txBody>
          <a:bodyPr>
            <a:normAutofit/>
          </a:bodyPr>
          <a:lstStyle/>
          <a:p>
            <a:endParaRPr lang="en-US" sz="2400" dirty="0">
              <a:latin typeface="Helvetica" pitchFamily="2" charset="0"/>
              <a:ea typeface="Cambria Math" panose="02040503050406030204" pitchFamily="18" charset="0"/>
              <a:cs typeface="Arial" panose="020B0604020202020204" pitchFamily="34" charset="0"/>
            </a:endParaRPr>
          </a:p>
        </p:txBody>
      </p:sp>
      <p:sp>
        <p:nvSpPr>
          <p:cNvPr id="6" name="Content Placeholder 5">
            <a:extLst>
              <a:ext uri="{FF2B5EF4-FFF2-40B4-BE49-F238E27FC236}">
                <a16:creationId xmlns:a16="http://schemas.microsoft.com/office/drawing/2014/main" id="{762F2DB3-D9B0-8840-9A34-C088588FFD1C}"/>
              </a:ext>
            </a:extLst>
          </p:cNvPr>
          <p:cNvSpPr>
            <a:spLocks noGrp="1"/>
          </p:cNvSpPr>
          <p:nvPr>
            <p:ph idx="1"/>
          </p:nvPr>
        </p:nvSpPr>
        <p:spPr>
          <a:xfrm>
            <a:off x="1273175" y="4837111"/>
            <a:ext cx="6724650" cy="1655763"/>
          </a:xfrm>
        </p:spPr>
        <p:txBody>
          <a:bodyPr>
            <a:normAutofit/>
          </a:bodyPr>
          <a:lstStyle/>
          <a:p>
            <a:pPr marL="0" indent="0" algn="ctr">
              <a:lnSpc>
                <a:spcPct val="100000"/>
              </a:lnSpc>
              <a:buNone/>
            </a:pPr>
            <a:r>
              <a:rPr lang="en-US" sz="1300" b="1" dirty="0">
                <a:solidFill>
                  <a:srgbClr val="AB1842"/>
                </a:solidFill>
                <a:latin typeface="Helvetica" pitchFamily="2" charset="0"/>
              </a:rPr>
              <a:t>100 experimental and correlational studies published in three psychology journals</a:t>
            </a:r>
          </a:p>
          <a:p>
            <a:pPr marL="0" lvl="0" indent="0">
              <a:spcBef>
                <a:spcPts val="0"/>
              </a:spcBef>
              <a:buNone/>
            </a:pPr>
            <a:endParaRPr lang="en-US" sz="1300" dirty="0">
              <a:latin typeface="Helvetica" pitchFamily="2" charset="0"/>
              <a:sym typeface="Cambria Math"/>
            </a:endParaRPr>
          </a:p>
          <a:p>
            <a:pPr marL="0" lvl="0" indent="0">
              <a:spcBef>
                <a:spcPts val="0"/>
              </a:spcBef>
              <a:buNone/>
            </a:pPr>
            <a:endParaRPr lang="en-GB" sz="1300" dirty="0">
              <a:latin typeface="Cambria Math"/>
              <a:ea typeface="Cambria Math"/>
              <a:cs typeface="Cambria Math"/>
              <a:sym typeface="Cambria Math"/>
            </a:endParaRPr>
          </a:p>
          <a:p>
            <a:pPr marL="457200" lvl="0" indent="-311150" algn="ctr">
              <a:lnSpc>
                <a:spcPct val="100000"/>
              </a:lnSpc>
              <a:spcBef>
                <a:spcPts val="0"/>
              </a:spcBef>
              <a:buSzPts val="1300"/>
              <a:buFont typeface="Cambria Math"/>
              <a:buChar char="❖"/>
            </a:pPr>
            <a:r>
              <a:rPr lang="en-GB" sz="1200" dirty="0">
                <a:latin typeface="Helvetica" pitchFamily="2" charset="0"/>
                <a:ea typeface="Cambria Math"/>
                <a:cs typeface="Cambria Math"/>
                <a:sym typeface="Cambria Math"/>
              </a:rPr>
              <a:t>36% of replications had significant results.</a:t>
            </a:r>
          </a:p>
          <a:p>
            <a:pPr marL="457200" lvl="0" indent="-311150" algn="ctr">
              <a:lnSpc>
                <a:spcPct val="100000"/>
              </a:lnSpc>
              <a:spcBef>
                <a:spcPts val="0"/>
              </a:spcBef>
              <a:buSzPts val="1300"/>
              <a:buFont typeface="Cambria Math"/>
              <a:buChar char="❖"/>
            </a:pPr>
            <a:endParaRPr lang="en-GB" sz="1200" dirty="0">
              <a:latin typeface="Helvetica" pitchFamily="2" charset="0"/>
              <a:ea typeface="Cambria Math"/>
              <a:cs typeface="Cambria Math"/>
              <a:sym typeface="Cambria Math"/>
            </a:endParaRPr>
          </a:p>
          <a:p>
            <a:pPr marL="457200" indent="-311150" algn="ctr">
              <a:lnSpc>
                <a:spcPct val="100000"/>
              </a:lnSpc>
              <a:spcBef>
                <a:spcPts val="0"/>
              </a:spcBef>
              <a:buSzPts val="1300"/>
              <a:buFont typeface="Cambria Math"/>
              <a:buChar char="❖"/>
            </a:pPr>
            <a:r>
              <a:rPr lang="en-GB" sz="1200" dirty="0">
                <a:latin typeface="Helvetica" pitchFamily="2" charset="0"/>
                <a:ea typeface="Cambria Math"/>
                <a:cs typeface="Cambria Math"/>
                <a:sym typeface="Cambria Math"/>
              </a:rPr>
              <a:t>39% of effects were subjectively rated to have replicated the original result.</a:t>
            </a:r>
          </a:p>
          <a:p>
            <a:pPr marL="457200" indent="-311150" algn="ctr">
              <a:lnSpc>
                <a:spcPct val="100000"/>
              </a:lnSpc>
              <a:spcBef>
                <a:spcPts val="0"/>
              </a:spcBef>
              <a:buSzPts val="1300"/>
              <a:buFont typeface="Cambria Math"/>
              <a:buChar char="❖"/>
            </a:pPr>
            <a:endParaRPr lang="en-GB" sz="1200" dirty="0">
              <a:latin typeface="Helvetica" pitchFamily="2" charset="0"/>
              <a:ea typeface="Cambria Math"/>
              <a:cs typeface="Cambria Math"/>
              <a:sym typeface="Cambria Math"/>
            </a:endParaRPr>
          </a:p>
          <a:p>
            <a:pPr marL="457200" lvl="0" indent="-311150" algn="ctr">
              <a:lnSpc>
                <a:spcPct val="100000"/>
              </a:lnSpc>
              <a:spcBef>
                <a:spcPts val="0"/>
              </a:spcBef>
              <a:buSzPts val="1300"/>
              <a:buFont typeface="Cambria Math"/>
              <a:buChar char="❖"/>
            </a:pPr>
            <a:r>
              <a:rPr lang="en-GB" sz="1200" dirty="0">
                <a:latin typeface="Helvetica" pitchFamily="2" charset="0"/>
                <a:ea typeface="Cambria Math"/>
                <a:cs typeface="Cambria Math"/>
                <a:sym typeface="Cambria Math"/>
              </a:rPr>
              <a:t>47% of the original effect sizes were in the 95% CI of the replication effect size.</a:t>
            </a:r>
          </a:p>
          <a:p>
            <a:pPr marL="0" indent="0" algn="just">
              <a:lnSpc>
                <a:spcPct val="100000"/>
              </a:lnSpc>
              <a:buNone/>
            </a:pPr>
            <a:endParaRPr lang="en-US" sz="1300" dirty="0">
              <a:latin typeface="Helvetica" pitchFamily="2" charset="0"/>
            </a:endParaRPr>
          </a:p>
          <a:p>
            <a:pPr marL="0" indent="0">
              <a:lnSpc>
                <a:spcPct val="100000"/>
              </a:lnSpc>
              <a:buNone/>
            </a:pPr>
            <a:endParaRPr lang="en-US" sz="1300" dirty="0">
              <a:latin typeface="Helvetica" pitchFamily="2" charset="0"/>
            </a:endParaRPr>
          </a:p>
          <a:p>
            <a:pPr marL="0" indent="0">
              <a:lnSpc>
                <a:spcPct val="100000"/>
              </a:lnSpc>
              <a:buNone/>
            </a:pPr>
            <a:endParaRPr lang="en-US" sz="1300" dirty="0">
              <a:latin typeface="Helvetica" pitchFamily="2" charset="0"/>
            </a:endParaRPr>
          </a:p>
        </p:txBody>
      </p:sp>
      <p:pic>
        <p:nvPicPr>
          <p:cNvPr id="12" name="Google Shape;114;gdef7e64f4e_0_21">
            <a:extLst>
              <a:ext uri="{FF2B5EF4-FFF2-40B4-BE49-F238E27FC236}">
                <a16:creationId xmlns:a16="http://schemas.microsoft.com/office/drawing/2014/main" id="{3037FBBA-7CAB-2C48-88FD-B8053A56724B}"/>
              </a:ext>
            </a:extLst>
          </p:cNvPr>
          <p:cNvPicPr preferRelativeResize="0"/>
          <p:nvPr/>
        </p:nvPicPr>
        <p:blipFill rotWithShape="1">
          <a:blip r:embed="rId2">
            <a:alphaModFix/>
            <a:extLst>
              <a:ext uri="{BEBA8EAE-BF5A-486C-A8C5-ECC9F3942E4B}">
                <a14:imgProps xmlns:a14="http://schemas.microsoft.com/office/drawing/2010/main">
                  <a14:imgLayer r:embed="rId3">
                    <a14:imgEffect>
                      <a14:sharpenSoften amount="50000"/>
                    </a14:imgEffect>
                  </a14:imgLayer>
                </a14:imgProps>
              </a:ext>
            </a:extLst>
          </a:blip>
          <a:srcRect l="22221" r="7261" b="9704"/>
          <a:stretch/>
        </p:blipFill>
        <p:spPr>
          <a:xfrm>
            <a:off x="2159000" y="365126"/>
            <a:ext cx="4953000" cy="4351338"/>
          </a:xfrm>
          <a:prstGeom prst="rect">
            <a:avLst/>
          </a:prstGeom>
          <a:noFill/>
          <a:ln>
            <a:noFill/>
          </a:ln>
        </p:spPr>
      </p:pic>
      <p:sp>
        <p:nvSpPr>
          <p:cNvPr id="14" name="Rectangle 13">
            <a:extLst>
              <a:ext uri="{FF2B5EF4-FFF2-40B4-BE49-F238E27FC236}">
                <a16:creationId xmlns:a16="http://schemas.microsoft.com/office/drawing/2014/main" id="{598192A7-5D61-3B48-B421-49D88EA28AA1}"/>
              </a:ext>
            </a:extLst>
          </p:cNvPr>
          <p:cNvSpPr/>
          <p:nvPr/>
        </p:nvSpPr>
        <p:spPr>
          <a:xfrm>
            <a:off x="2159000" y="4545956"/>
            <a:ext cx="1556836" cy="230832"/>
          </a:xfrm>
          <a:prstGeom prst="rect">
            <a:avLst/>
          </a:prstGeom>
        </p:spPr>
        <p:txBody>
          <a:bodyPr wrap="none">
            <a:spAutoFit/>
          </a:bodyPr>
          <a:lstStyle/>
          <a:p>
            <a:r>
              <a:rPr lang="en-US" sz="900" dirty="0">
                <a:latin typeface="Helvetica" pitchFamily="2" charset="0"/>
              </a:rPr>
              <a:t>Adapted from Nosek, 2015</a:t>
            </a:r>
            <a:endParaRPr lang="en-US" sz="900" dirty="0"/>
          </a:p>
        </p:txBody>
      </p:sp>
    </p:spTree>
    <p:extLst>
      <p:ext uri="{BB962C8B-B14F-4D97-AF65-F5344CB8AC3E}">
        <p14:creationId xmlns:p14="http://schemas.microsoft.com/office/powerpoint/2010/main" val="30726909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2">
            <a:extLst>
              <a:ext uri="{FF2B5EF4-FFF2-40B4-BE49-F238E27FC236}">
                <a16:creationId xmlns:a16="http://schemas.microsoft.com/office/drawing/2014/main" id="{AC0131E2-3581-3C40-9A1A-C37F10183625}"/>
              </a:ext>
            </a:extLst>
          </p:cNvPr>
          <p:cNvSpPr txBox="1">
            <a:spLocks/>
          </p:cNvSpPr>
          <p:nvPr/>
        </p:nvSpPr>
        <p:spPr>
          <a:xfrm>
            <a:off x="828674" y="1403556"/>
            <a:ext cx="7846826" cy="1849666"/>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GB" sz="1300" b="1" dirty="0">
                <a:latin typeface="Helvetica" pitchFamily="2" charset="0"/>
                <a:cs typeface="Arial" panose="020B0604020202020204" pitchFamily="34" charset="0"/>
              </a:rPr>
              <a:t>Consistency of a measure to yield same results under a number of plausible scenarios</a:t>
            </a:r>
          </a:p>
          <a:p>
            <a:endParaRPr lang="en-GB" dirty="0">
              <a:latin typeface="Helvetica" pitchFamily="2" charset="0"/>
              <a:cs typeface="Arial" panose="020B0604020202020204" pitchFamily="34" charset="0"/>
            </a:endParaRPr>
          </a:p>
          <a:p>
            <a:pPr algn="ctr"/>
            <a:r>
              <a:rPr lang="en-GB" sz="1400" b="1" dirty="0">
                <a:solidFill>
                  <a:srgbClr val="AB1842"/>
                </a:solidFill>
                <a:latin typeface="Helvetica" pitchFamily="2" charset="0"/>
                <a:cs typeface="Arial" panose="020B0604020202020204" pitchFamily="34" charset="0"/>
              </a:rPr>
              <a:t>Intraclass correlation coefficient (ICC)</a:t>
            </a:r>
          </a:p>
          <a:p>
            <a:pPr algn="ctr"/>
            <a:endParaRPr lang="en-GB" dirty="0">
              <a:latin typeface="Helvetica" pitchFamily="2" charset="0"/>
              <a:cs typeface="Arial" panose="020B0604020202020204" pitchFamily="34" charset="0"/>
            </a:endParaRPr>
          </a:p>
          <a:p>
            <a:pPr algn="ctr">
              <a:lnSpc>
                <a:spcPct val="150000"/>
              </a:lnSpc>
            </a:pPr>
            <a:r>
              <a:rPr lang="en-GB" dirty="0">
                <a:latin typeface="Helvetica" pitchFamily="2" charset="0"/>
                <a:cs typeface="Arial" panose="020B0604020202020204" pitchFamily="34" charset="0"/>
              </a:rPr>
              <a:t>ICC is a measure of statistical stability between two measurements, e.g. fMRI acquisitions.</a:t>
            </a:r>
          </a:p>
          <a:p>
            <a:pPr algn="ctr">
              <a:lnSpc>
                <a:spcPct val="150000"/>
              </a:lnSpc>
            </a:pPr>
            <a:r>
              <a:rPr lang="en-GB" dirty="0">
                <a:latin typeface="Helvetica" pitchFamily="2" charset="0"/>
                <a:cs typeface="Arial" panose="020B0604020202020204" pitchFamily="34" charset="0"/>
              </a:rPr>
              <a:t>ICC is computed as the ratio of between-subject variance to within-subject variance.</a:t>
            </a:r>
          </a:p>
          <a:p>
            <a:endParaRPr lang="en-GB" dirty="0">
              <a:latin typeface="Helvetica" pitchFamily="2" charset="0"/>
              <a:cs typeface="Arial" panose="020B0604020202020204" pitchFamily="34" charset="0"/>
            </a:endParaRPr>
          </a:p>
          <a:p>
            <a:endParaRPr lang="en-GB" dirty="0">
              <a:latin typeface="Helvetica" pitchFamily="2" charset="0"/>
              <a:cs typeface="Arial" panose="020B0604020202020204" pitchFamily="34" charset="0"/>
            </a:endParaRPr>
          </a:p>
        </p:txBody>
      </p:sp>
      <p:graphicFrame>
        <p:nvGraphicFramePr>
          <p:cNvPr id="6" name="Diagram 5">
            <a:extLst>
              <a:ext uri="{FF2B5EF4-FFF2-40B4-BE49-F238E27FC236}">
                <a16:creationId xmlns:a16="http://schemas.microsoft.com/office/drawing/2014/main" id="{7BFB6AA3-8157-BB48-BBD7-68A2DDCCDD50}"/>
              </a:ext>
            </a:extLst>
          </p:cNvPr>
          <p:cNvGraphicFramePr/>
          <p:nvPr>
            <p:extLst>
              <p:ext uri="{D42A27DB-BD31-4B8C-83A1-F6EECF244321}">
                <p14:modId xmlns:p14="http://schemas.microsoft.com/office/powerpoint/2010/main" val="1403539372"/>
              </p:ext>
            </p:extLst>
          </p:nvPr>
        </p:nvGraphicFramePr>
        <p:xfrm>
          <a:off x="1099566" y="1766277"/>
          <a:ext cx="7640762" cy="47719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AB34A653-8E1E-204D-8DF1-BE8A82B4C0AE}"/>
                  </a:ext>
                </a:extLst>
              </p:cNvPr>
              <p:cNvSpPr txBox="1"/>
              <p:nvPr/>
            </p:nvSpPr>
            <p:spPr>
              <a:xfrm>
                <a:off x="1393131" y="4716558"/>
                <a:ext cx="1455312" cy="276999"/>
              </a:xfrm>
              <a:prstGeom prst="rect">
                <a:avLst/>
              </a:prstGeom>
              <a:noFill/>
            </p:spPr>
            <p:txBody>
              <a:bodyPr wrap="square" rtlCol="0">
                <a:spAutoFit/>
              </a:bodyPr>
              <a:lstStyle/>
              <a:p>
                <a14:m>
                  <m:oMath xmlns:m="http://schemas.openxmlformats.org/officeDocument/2006/math">
                    <m:r>
                      <a:rPr lang="en-US" sz="1200" b="1" i="1" smtClean="0">
                        <a:solidFill>
                          <a:srgbClr val="AB1842"/>
                        </a:solidFill>
                        <a:latin typeface="Cambria Math" panose="02040503050406030204" pitchFamily="18" charset="0"/>
                        <a:ea typeface="Cambria Math" panose="02040503050406030204" pitchFamily="18" charset="0"/>
                        <a:cs typeface="Arial" panose="020B0604020202020204" pitchFamily="34" charset="0"/>
                      </a:rPr>
                      <m:t>↓</m:t>
                    </m:r>
                  </m:oMath>
                </a14:m>
                <a:r>
                  <a:rPr lang="en-US" sz="1200" b="1" dirty="0">
                    <a:solidFill>
                      <a:srgbClr val="AB1842"/>
                    </a:solidFill>
                    <a:latin typeface="Helvetica" pitchFamily="2" charset="0"/>
                    <a:cs typeface="Arial" panose="020B0604020202020204" pitchFamily="34" charset="0"/>
                  </a:rPr>
                  <a:t> Reliable</a:t>
                </a:r>
              </a:p>
            </p:txBody>
          </p:sp>
        </mc:Choice>
        <mc:Fallback xmlns="">
          <p:sp>
            <p:nvSpPr>
              <p:cNvPr id="7" name="TextBox 6">
                <a:extLst>
                  <a:ext uri="{FF2B5EF4-FFF2-40B4-BE49-F238E27FC236}">
                    <a16:creationId xmlns:a16="http://schemas.microsoft.com/office/drawing/2014/main" id="{AB34A653-8E1E-204D-8DF1-BE8A82B4C0AE}"/>
                  </a:ext>
                </a:extLst>
              </p:cNvPr>
              <p:cNvSpPr txBox="1">
                <a:spLocks noRot="1" noChangeAspect="1" noMove="1" noResize="1" noEditPoints="1" noAdjustHandles="1" noChangeArrowheads="1" noChangeShapeType="1" noTextEdit="1"/>
              </p:cNvSpPr>
              <p:nvPr/>
            </p:nvSpPr>
            <p:spPr>
              <a:xfrm>
                <a:off x="1393131" y="4716558"/>
                <a:ext cx="1455312" cy="276999"/>
              </a:xfrm>
              <a:prstGeom prst="rect">
                <a:avLst/>
              </a:prstGeom>
              <a:blipFill>
                <a:blip r:embed="rId7"/>
                <a:stretch>
                  <a:fillRect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2A42186B-FB8C-5042-B81A-4723054CB75B}"/>
                  </a:ext>
                </a:extLst>
              </p:cNvPr>
              <p:cNvSpPr txBox="1"/>
              <p:nvPr/>
            </p:nvSpPr>
            <p:spPr>
              <a:xfrm>
                <a:off x="6889679" y="4716557"/>
                <a:ext cx="1154755" cy="276999"/>
              </a:xfrm>
              <a:prstGeom prst="rect">
                <a:avLst/>
              </a:prstGeom>
              <a:noFill/>
            </p:spPr>
            <p:txBody>
              <a:bodyPr wrap="square" rtlCol="0">
                <a:spAutoFit/>
              </a:bodyPr>
              <a:lstStyle/>
              <a:p>
                <a14:m>
                  <m:oMath xmlns:m="http://schemas.openxmlformats.org/officeDocument/2006/math">
                    <m:r>
                      <a:rPr lang="en-US" sz="1200" b="1" i="1" smtClean="0">
                        <a:solidFill>
                          <a:srgbClr val="AB1842"/>
                        </a:solidFill>
                        <a:latin typeface="Cambria Math" panose="02040503050406030204" pitchFamily="18" charset="0"/>
                        <a:ea typeface="Cambria Math" panose="02040503050406030204" pitchFamily="18" charset="0"/>
                        <a:cs typeface="Arial" panose="020B0604020202020204" pitchFamily="34" charset="0"/>
                      </a:rPr>
                      <m:t>↑</m:t>
                    </m:r>
                    <m:r>
                      <a:rPr lang="en-US" sz="1200" b="1" i="0" smtClean="0">
                        <a:solidFill>
                          <a:srgbClr val="AB1842"/>
                        </a:solidFill>
                        <a:latin typeface="Cambria Math" panose="02040503050406030204" pitchFamily="18" charset="0"/>
                        <a:ea typeface="Cambria Math" panose="02040503050406030204" pitchFamily="18" charset="0"/>
                        <a:cs typeface="Arial" panose="020B0604020202020204" pitchFamily="34" charset="0"/>
                      </a:rPr>
                      <m:t> </m:t>
                    </m:r>
                  </m:oMath>
                </a14:m>
                <a:r>
                  <a:rPr lang="en-US" sz="1200" b="1" dirty="0">
                    <a:solidFill>
                      <a:srgbClr val="AB1842"/>
                    </a:solidFill>
                    <a:latin typeface="Helvetica" pitchFamily="2" charset="0"/>
                    <a:cs typeface="Arial" panose="020B0604020202020204" pitchFamily="34" charset="0"/>
                  </a:rPr>
                  <a:t>Reliable</a:t>
                </a:r>
              </a:p>
            </p:txBody>
          </p:sp>
        </mc:Choice>
        <mc:Fallback xmlns="">
          <p:sp>
            <p:nvSpPr>
              <p:cNvPr id="8" name="TextBox 7">
                <a:extLst>
                  <a:ext uri="{FF2B5EF4-FFF2-40B4-BE49-F238E27FC236}">
                    <a16:creationId xmlns:a16="http://schemas.microsoft.com/office/drawing/2014/main" id="{2A42186B-FB8C-5042-B81A-4723054CB75B}"/>
                  </a:ext>
                </a:extLst>
              </p:cNvPr>
              <p:cNvSpPr txBox="1">
                <a:spLocks noRot="1" noChangeAspect="1" noMove="1" noResize="1" noEditPoints="1" noAdjustHandles="1" noChangeArrowheads="1" noChangeShapeType="1" noTextEdit="1"/>
              </p:cNvSpPr>
              <p:nvPr/>
            </p:nvSpPr>
            <p:spPr>
              <a:xfrm>
                <a:off x="6889679" y="4716557"/>
                <a:ext cx="1154755" cy="276999"/>
              </a:xfrm>
              <a:prstGeom prst="rect">
                <a:avLst/>
              </a:prstGeom>
              <a:blipFill>
                <a:blip r:embed="rId8"/>
                <a:stretch>
                  <a:fillRect b="-8696"/>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937BC26C-74AE-7C44-89F4-A33F3AD7A0A6}"/>
              </a:ext>
            </a:extLst>
          </p:cNvPr>
          <p:cNvSpPr txBox="1"/>
          <p:nvPr/>
        </p:nvSpPr>
        <p:spPr>
          <a:xfrm>
            <a:off x="1099566" y="5442741"/>
            <a:ext cx="2584227" cy="230832"/>
          </a:xfrm>
          <a:prstGeom prst="rect">
            <a:avLst/>
          </a:prstGeom>
          <a:noFill/>
        </p:spPr>
        <p:txBody>
          <a:bodyPr wrap="square" rtlCol="0">
            <a:spAutoFit/>
          </a:bodyPr>
          <a:lstStyle/>
          <a:p>
            <a:r>
              <a:rPr lang="en-US" sz="900" dirty="0">
                <a:latin typeface="Helvetica" pitchFamily="2" charset="0"/>
                <a:cs typeface="Arial" panose="020B0604020202020204" pitchFamily="34" charset="0"/>
              </a:rPr>
              <a:t>Andellini et al., 2015</a:t>
            </a:r>
          </a:p>
        </p:txBody>
      </p:sp>
      <p:sp>
        <p:nvSpPr>
          <p:cNvPr id="10" name="Content Placeholder 2">
            <a:extLst>
              <a:ext uri="{FF2B5EF4-FFF2-40B4-BE49-F238E27FC236}">
                <a16:creationId xmlns:a16="http://schemas.microsoft.com/office/drawing/2014/main" id="{97DD8680-0DA1-3D4C-89B4-08FF2F1D5EFD}"/>
              </a:ext>
            </a:extLst>
          </p:cNvPr>
          <p:cNvSpPr>
            <a:spLocks noGrp="1"/>
          </p:cNvSpPr>
          <p:nvPr>
            <p:ph idx="1"/>
          </p:nvPr>
        </p:nvSpPr>
        <p:spPr>
          <a:xfrm>
            <a:off x="1099565" y="839614"/>
            <a:ext cx="7640762" cy="2748711"/>
          </a:xfrm>
        </p:spPr>
        <p:txBody>
          <a:bodyPr/>
          <a:lstStyle/>
          <a:p>
            <a:pPr marL="0" indent="0" algn="ctr">
              <a:buNone/>
            </a:pPr>
            <a:r>
              <a:rPr lang="en-US" sz="1400" b="1" dirty="0">
                <a:solidFill>
                  <a:srgbClr val="AB1842"/>
                </a:solidFill>
                <a:latin typeface="Helvetica" pitchFamily="2" charset="0"/>
              </a:rPr>
              <a:t>Test-Retest Reliability of the Functional Connectome</a:t>
            </a:r>
          </a:p>
          <a:p>
            <a:pPr marL="0" indent="0">
              <a:buNone/>
            </a:pPr>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13229406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7AC478B-6060-5346-B0B0-8DCF480BAE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0793" y="979635"/>
            <a:ext cx="3945819" cy="2454299"/>
          </a:xfrm>
          <a:prstGeom prst="rect">
            <a:avLst/>
          </a:prstGeom>
        </p:spPr>
      </p:pic>
      <p:sp>
        <p:nvSpPr>
          <p:cNvPr id="6" name="Text Placeholder 2">
            <a:extLst>
              <a:ext uri="{FF2B5EF4-FFF2-40B4-BE49-F238E27FC236}">
                <a16:creationId xmlns:a16="http://schemas.microsoft.com/office/drawing/2014/main" id="{C772C79C-8941-7347-A9CE-5BEFCBE78799}"/>
              </a:ext>
            </a:extLst>
          </p:cNvPr>
          <p:cNvSpPr txBox="1">
            <a:spLocks/>
          </p:cNvSpPr>
          <p:nvPr/>
        </p:nvSpPr>
        <p:spPr>
          <a:xfrm>
            <a:off x="402057" y="3471329"/>
            <a:ext cx="2258565" cy="228427"/>
          </a:xfrm>
          <a:prstGeom prst="rect">
            <a:avLst/>
          </a:prstGeom>
        </p:spPr>
        <p:txBody>
          <a:bodyPr vert="horz" lIns="0" tIns="0" rIns="0" bIns="0" rtlCol="0">
            <a:noAutofit/>
          </a:bodyPr>
          <a:lstStyle>
            <a:lvl1pPr marL="0" indent="0" algn="l" defTabSz="914400" rtl="0" eaLnBrk="1" latinLnBrk="0" hangingPunct="1">
              <a:spcBef>
                <a:spcPts val="1417"/>
              </a:spcBef>
              <a:buFont typeface="Arial" pitchFamily="34" charset="0"/>
              <a:buNone/>
              <a:defRPr sz="2000" b="1" kern="1200">
                <a:solidFill>
                  <a:schemeClr val="tx1"/>
                </a:solidFill>
                <a:latin typeface="+mn-lt"/>
                <a:ea typeface="+mn-ea"/>
                <a:cs typeface="+mn-cs"/>
              </a:defRPr>
            </a:lvl1pPr>
            <a:lvl2pPr marL="317500" indent="-317500" algn="l" defTabSz="914400" rtl="0" eaLnBrk="1" latinLnBrk="0" hangingPunct="1">
              <a:spcBef>
                <a:spcPts val="1134"/>
              </a:spcBef>
              <a:buClr>
                <a:schemeClr val="tx2"/>
              </a:buClr>
              <a:buFont typeface="Arial" pitchFamily="34" charset="0"/>
              <a:buChar char="–"/>
              <a:defRPr sz="2000" kern="1200">
                <a:solidFill>
                  <a:schemeClr val="tx1"/>
                </a:solidFill>
                <a:latin typeface="+mn-lt"/>
                <a:ea typeface="+mn-ea"/>
                <a:cs typeface="+mn-cs"/>
              </a:defRPr>
            </a:lvl2pPr>
            <a:lvl3pPr marL="568325" indent="-222250" algn="l" defTabSz="914400" rtl="0" eaLnBrk="1" latinLnBrk="0" hangingPunct="1">
              <a:spcBef>
                <a:spcPts val="1134"/>
              </a:spcBef>
              <a:buClr>
                <a:schemeClr val="tx2"/>
              </a:buClr>
              <a:buFont typeface="Arial" pitchFamily="34" charset="0"/>
              <a:buChar char="•"/>
              <a:defRPr sz="2000" kern="1200">
                <a:solidFill>
                  <a:schemeClr val="tx1"/>
                </a:solidFill>
                <a:latin typeface="+mn-lt"/>
                <a:ea typeface="+mn-ea"/>
                <a:cs typeface="+mn-cs"/>
              </a:defRPr>
            </a:lvl3pPr>
            <a:lvl4pPr marL="784225" indent="-201613" algn="l" defTabSz="914400" rtl="0" eaLnBrk="1" latinLnBrk="0" hangingPunct="1">
              <a:spcBef>
                <a:spcPts val="1134"/>
              </a:spcBef>
              <a:buClr>
                <a:schemeClr val="tx2"/>
              </a:buClr>
              <a:buFont typeface="Minion Pro" pitchFamily="18" charset="0"/>
              <a:buChar char="‒"/>
              <a:defRPr sz="2000" kern="1200">
                <a:solidFill>
                  <a:schemeClr val="tx1"/>
                </a:solidFill>
                <a:latin typeface="+mn-lt"/>
                <a:ea typeface="+mn-ea"/>
                <a:cs typeface="+mn-cs"/>
              </a:defRPr>
            </a:lvl4pPr>
            <a:lvl5pPr marL="1000125" indent="-185738" algn="l" defTabSz="914400" rtl="0" eaLnBrk="1" latinLnBrk="0" hangingPunct="1">
              <a:spcBef>
                <a:spcPts val="1134"/>
              </a:spcBef>
              <a:buClr>
                <a:schemeClr val="tx2"/>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0"/>
              </a:spcBef>
            </a:pPr>
            <a:r>
              <a:rPr lang="en-GB" sz="900" b="0" dirty="0">
                <a:latin typeface="Helvetica" pitchFamily="2" charset="0"/>
                <a:cs typeface="Arial" panose="020B0604020202020204" pitchFamily="34" charset="0"/>
              </a:rPr>
              <a:t>Adapted from Zuo et al., 2014</a:t>
            </a:r>
          </a:p>
        </p:txBody>
      </p:sp>
      <p:pic>
        <p:nvPicPr>
          <p:cNvPr id="7" name="Picture 6">
            <a:extLst>
              <a:ext uri="{FF2B5EF4-FFF2-40B4-BE49-F238E27FC236}">
                <a16:creationId xmlns:a16="http://schemas.microsoft.com/office/drawing/2014/main" id="{B02953A4-5D7B-E945-9DB5-B1940B58BF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0793" y="3687207"/>
            <a:ext cx="3945819" cy="2917933"/>
          </a:xfrm>
          <a:prstGeom prst="rect">
            <a:avLst/>
          </a:prstGeom>
        </p:spPr>
      </p:pic>
      <p:pic>
        <p:nvPicPr>
          <p:cNvPr id="8" name="Picture 7">
            <a:extLst>
              <a:ext uri="{FF2B5EF4-FFF2-40B4-BE49-F238E27FC236}">
                <a16:creationId xmlns:a16="http://schemas.microsoft.com/office/drawing/2014/main" id="{B1C7D936-3F6A-7647-9715-C4B0C4A00C9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65937" y="979635"/>
            <a:ext cx="4378818" cy="2454299"/>
          </a:xfrm>
          <a:prstGeom prst="rect">
            <a:avLst/>
          </a:prstGeom>
        </p:spPr>
      </p:pic>
      <p:sp>
        <p:nvSpPr>
          <p:cNvPr id="9" name="Text Placeholder 2">
            <a:extLst>
              <a:ext uri="{FF2B5EF4-FFF2-40B4-BE49-F238E27FC236}">
                <a16:creationId xmlns:a16="http://schemas.microsoft.com/office/drawing/2014/main" id="{C658EBF9-029E-7A4B-B9CE-8C17073C8F63}"/>
              </a:ext>
            </a:extLst>
          </p:cNvPr>
          <p:cNvSpPr txBox="1">
            <a:spLocks/>
          </p:cNvSpPr>
          <p:nvPr/>
        </p:nvSpPr>
        <p:spPr>
          <a:xfrm>
            <a:off x="4194600" y="4633077"/>
            <a:ext cx="4550155" cy="436902"/>
          </a:xfrm>
          <a:prstGeom prst="rect">
            <a:avLst/>
          </a:prstGeom>
        </p:spPr>
        <p:txBody>
          <a:bodyPr vert="horz" lIns="0" tIns="0" rIns="0" bIns="0" rtlCol="0">
            <a:noAutofit/>
          </a:bodyPr>
          <a:lstStyle>
            <a:lvl1pPr marL="0" indent="0" algn="l" defTabSz="914400" rtl="0" eaLnBrk="1" latinLnBrk="0" hangingPunct="1">
              <a:spcBef>
                <a:spcPts val="1417"/>
              </a:spcBef>
              <a:buFont typeface="Arial" pitchFamily="34" charset="0"/>
              <a:buNone/>
              <a:defRPr sz="2000" b="1" kern="1200">
                <a:solidFill>
                  <a:schemeClr val="tx1"/>
                </a:solidFill>
                <a:latin typeface="+mn-lt"/>
                <a:ea typeface="+mn-ea"/>
                <a:cs typeface="+mn-cs"/>
              </a:defRPr>
            </a:lvl1pPr>
            <a:lvl2pPr marL="317500" indent="-317500" algn="l" defTabSz="914400" rtl="0" eaLnBrk="1" latinLnBrk="0" hangingPunct="1">
              <a:spcBef>
                <a:spcPts val="1134"/>
              </a:spcBef>
              <a:buClr>
                <a:schemeClr val="tx2"/>
              </a:buClr>
              <a:buFont typeface="Arial" pitchFamily="34" charset="0"/>
              <a:buChar char="–"/>
              <a:defRPr sz="2000" kern="1200">
                <a:solidFill>
                  <a:schemeClr val="tx1"/>
                </a:solidFill>
                <a:latin typeface="+mn-lt"/>
                <a:ea typeface="+mn-ea"/>
                <a:cs typeface="+mn-cs"/>
              </a:defRPr>
            </a:lvl2pPr>
            <a:lvl3pPr marL="568325" indent="-222250" algn="l" defTabSz="914400" rtl="0" eaLnBrk="1" latinLnBrk="0" hangingPunct="1">
              <a:spcBef>
                <a:spcPts val="1134"/>
              </a:spcBef>
              <a:buClr>
                <a:schemeClr val="tx2"/>
              </a:buClr>
              <a:buFont typeface="Arial" pitchFamily="34" charset="0"/>
              <a:buChar char="•"/>
              <a:defRPr sz="2000" kern="1200">
                <a:solidFill>
                  <a:schemeClr val="tx1"/>
                </a:solidFill>
                <a:latin typeface="+mn-lt"/>
                <a:ea typeface="+mn-ea"/>
                <a:cs typeface="+mn-cs"/>
              </a:defRPr>
            </a:lvl3pPr>
            <a:lvl4pPr marL="784225" indent="-201613" algn="l" defTabSz="914400" rtl="0" eaLnBrk="1" latinLnBrk="0" hangingPunct="1">
              <a:spcBef>
                <a:spcPts val="1134"/>
              </a:spcBef>
              <a:buClr>
                <a:schemeClr val="tx2"/>
              </a:buClr>
              <a:buFont typeface="Minion Pro" pitchFamily="18" charset="0"/>
              <a:buChar char="‒"/>
              <a:defRPr sz="2000" kern="1200">
                <a:solidFill>
                  <a:schemeClr val="tx1"/>
                </a:solidFill>
                <a:latin typeface="+mn-lt"/>
                <a:ea typeface="+mn-ea"/>
                <a:cs typeface="+mn-cs"/>
              </a:defRPr>
            </a:lvl4pPr>
            <a:lvl5pPr marL="1000125" indent="-185738" algn="l" defTabSz="914400" rtl="0" eaLnBrk="1" latinLnBrk="0" hangingPunct="1">
              <a:spcBef>
                <a:spcPts val="1134"/>
              </a:spcBef>
              <a:buClr>
                <a:schemeClr val="tx2"/>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spcBef>
                <a:spcPts val="0"/>
              </a:spcBef>
            </a:pPr>
            <a:r>
              <a:rPr lang="en-GB" sz="1200" b="0" dirty="0">
                <a:latin typeface="Helvetica" pitchFamily="2" charset="0"/>
                <a:cs typeface="Arial" panose="020B0604020202020204" pitchFamily="34" charset="0"/>
              </a:rPr>
              <a:t>Reliability ranges from poor to moderate in the literature.</a:t>
            </a:r>
          </a:p>
        </p:txBody>
      </p:sp>
      <p:sp>
        <p:nvSpPr>
          <p:cNvPr id="10" name="Text Placeholder 2">
            <a:extLst>
              <a:ext uri="{FF2B5EF4-FFF2-40B4-BE49-F238E27FC236}">
                <a16:creationId xmlns:a16="http://schemas.microsoft.com/office/drawing/2014/main" id="{14CC70BD-E9DB-8240-B730-A597A8A495BC}"/>
              </a:ext>
            </a:extLst>
          </p:cNvPr>
          <p:cNvSpPr txBox="1">
            <a:spLocks/>
          </p:cNvSpPr>
          <p:nvPr/>
        </p:nvSpPr>
        <p:spPr>
          <a:xfrm>
            <a:off x="5549538" y="3472034"/>
            <a:ext cx="3182517" cy="225771"/>
          </a:xfrm>
          <a:prstGeom prst="rect">
            <a:avLst/>
          </a:prstGeom>
        </p:spPr>
        <p:txBody>
          <a:bodyPr vert="horz" lIns="0" tIns="0" rIns="0" bIns="0" rtlCol="0">
            <a:noAutofit/>
          </a:bodyPr>
          <a:lstStyle>
            <a:lvl1pPr marL="0" indent="0" algn="l" defTabSz="914400" rtl="0" eaLnBrk="1" latinLnBrk="0" hangingPunct="1">
              <a:spcBef>
                <a:spcPts val="1417"/>
              </a:spcBef>
              <a:buFont typeface="Arial" pitchFamily="34" charset="0"/>
              <a:buNone/>
              <a:defRPr sz="2000" b="1" kern="1200">
                <a:solidFill>
                  <a:schemeClr val="tx1"/>
                </a:solidFill>
                <a:latin typeface="+mn-lt"/>
                <a:ea typeface="+mn-ea"/>
                <a:cs typeface="+mn-cs"/>
              </a:defRPr>
            </a:lvl1pPr>
            <a:lvl2pPr marL="317500" indent="-317500" algn="l" defTabSz="914400" rtl="0" eaLnBrk="1" latinLnBrk="0" hangingPunct="1">
              <a:spcBef>
                <a:spcPts val="1134"/>
              </a:spcBef>
              <a:buClr>
                <a:schemeClr val="tx2"/>
              </a:buClr>
              <a:buFont typeface="Arial" pitchFamily="34" charset="0"/>
              <a:buChar char="–"/>
              <a:defRPr sz="2000" kern="1200">
                <a:solidFill>
                  <a:schemeClr val="tx1"/>
                </a:solidFill>
                <a:latin typeface="+mn-lt"/>
                <a:ea typeface="+mn-ea"/>
                <a:cs typeface="+mn-cs"/>
              </a:defRPr>
            </a:lvl2pPr>
            <a:lvl3pPr marL="568325" indent="-222250" algn="l" defTabSz="914400" rtl="0" eaLnBrk="1" latinLnBrk="0" hangingPunct="1">
              <a:spcBef>
                <a:spcPts val="1134"/>
              </a:spcBef>
              <a:buClr>
                <a:schemeClr val="tx2"/>
              </a:buClr>
              <a:buFont typeface="Arial" pitchFamily="34" charset="0"/>
              <a:buChar char="•"/>
              <a:defRPr sz="2000" kern="1200">
                <a:solidFill>
                  <a:schemeClr val="tx1"/>
                </a:solidFill>
                <a:latin typeface="+mn-lt"/>
                <a:ea typeface="+mn-ea"/>
                <a:cs typeface="+mn-cs"/>
              </a:defRPr>
            </a:lvl3pPr>
            <a:lvl4pPr marL="784225" indent="-201613" algn="l" defTabSz="914400" rtl="0" eaLnBrk="1" latinLnBrk="0" hangingPunct="1">
              <a:spcBef>
                <a:spcPts val="1134"/>
              </a:spcBef>
              <a:buClr>
                <a:schemeClr val="tx2"/>
              </a:buClr>
              <a:buFont typeface="Minion Pro" pitchFamily="18" charset="0"/>
              <a:buChar char="‒"/>
              <a:defRPr sz="2000" kern="1200">
                <a:solidFill>
                  <a:schemeClr val="tx1"/>
                </a:solidFill>
                <a:latin typeface="+mn-lt"/>
                <a:ea typeface="+mn-ea"/>
                <a:cs typeface="+mn-cs"/>
              </a:defRPr>
            </a:lvl4pPr>
            <a:lvl5pPr marL="1000125" indent="-185738" algn="l" defTabSz="914400" rtl="0" eaLnBrk="1" latinLnBrk="0" hangingPunct="1">
              <a:spcBef>
                <a:spcPts val="1134"/>
              </a:spcBef>
              <a:buClr>
                <a:schemeClr val="tx2"/>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spcBef>
                <a:spcPts val="0"/>
              </a:spcBef>
            </a:pPr>
            <a:r>
              <a:rPr lang="en-GB" sz="900" b="0" dirty="0">
                <a:latin typeface="Helvetica" pitchFamily="2" charset="0"/>
                <a:cs typeface="Arial" panose="020B0604020202020204" pitchFamily="34" charset="0"/>
              </a:rPr>
              <a:t>Adapted from Somandepalli et al., 2015 </a:t>
            </a:r>
          </a:p>
        </p:txBody>
      </p:sp>
      <p:sp>
        <p:nvSpPr>
          <p:cNvPr id="11" name="Text Placeholder 2">
            <a:extLst>
              <a:ext uri="{FF2B5EF4-FFF2-40B4-BE49-F238E27FC236}">
                <a16:creationId xmlns:a16="http://schemas.microsoft.com/office/drawing/2014/main" id="{6CE7F8C2-1A59-BC47-A258-1C136DF52AB6}"/>
              </a:ext>
            </a:extLst>
          </p:cNvPr>
          <p:cNvSpPr txBox="1">
            <a:spLocks/>
          </p:cNvSpPr>
          <p:nvPr/>
        </p:nvSpPr>
        <p:spPr>
          <a:xfrm>
            <a:off x="4365937" y="6478226"/>
            <a:ext cx="2258565" cy="228427"/>
          </a:xfrm>
          <a:prstGeom prst="rect">
            <a:avLst/>
          </a:prstGeom>
        </p:spPr>
        <p:txBody>
          <a:bodyPr vert="horz" lIns="0" tIns="0" rIns="0" bIns="0" rtlCol="0">
            <a:noAutofit/>
          </a:bodyPr>
          <a:lstStyle>
            <a:lvl1pPr marL="0" indent="0" algn="l" defTabSz="914400" rtl="0" eaLnBrk="1" latinLnBrk="0" hangingPunct="1">
              <a:spcBef>
                <a:spcPts val="1417"/>
              </a:spcBef>
              <a:buFont typeface="Arial" pitchFamily="34" charset="0"/>
              <a:buNone/>
              <a:defRPr sz="2000" b="1" kern="1200">
                <a:solidFill>
                  <a:schemeClr val="tx1"/>
                </a:solidFill>
                <a:latin typeface="+mn-lt"/>
                <a:ea typeface="+mn-ea"/>
                <a:cs typeface="+mn-cs"/>
              </a:defRPr>
            </a:lvl1pPr>
            <a:lvl2pPr marL="317500" indent="-317500" algn="l" defTabSz="914400" rtl="0" eaLnBrk="1" latinLnBrk="0" hangingPunct="1">
              <a:spcBef>
                <a:spcPts val="1134"/>
              </a:spcBef>
              <a:buClr>
                <a:schemeClr val="tx2"/>
              </a:buClr>
              <a:buFont typeface="Arial" pitchFamily="34" charset="0"/>
              <a:buChar char="–"/>
              <a:defRPr sz="2000" kern="1200">
                <a:solidFill>
                  <a:schemeClr val="tx1"/>
                </a:solidFill>
                <a:latin typeface="+mn-lt"/>
                <a:ea typeface="+mn-ea"/>
                <a:cs typeface="+mn-cs"/>
              </a:defRPr>
            </a:lvl2pPr>
            <a:lvl3pPr marL="568325" indent="-222250" algn="l" defTabSz="914400" rtl="0" eaLnBrk="1" latinLnBrk="0" hangingPunct="1">
              <a:spcBef>
                <a:spcPts val="1134"/>
              </a:spcBef>
              <a:buClr>
                <a:schemeClr val="tx2"/>
              </a:buClr>
              <a:buFont typeface="Arial" pitchFamily="34" charset="0"/>
              <a:buChar char="•"/>
              <a:defRPr sz="2000" kern="1200">
                <a:solidFill>
                  <a:schemeClr val="tx1"/>
                </a:solidFill>
                <a:latin typeface="+mn-lt"/>
                <a:ea typeface="+mn-ea"/>
                <a:cs typeface="+mn-cs"/>
              </a:defRPr>
            </a:lvl3pPr>
            <a:lvl4pPr marL="784225" indent="-201613" algn="l" defTabSz="914400" rtl="0" eaLnBrk="1" latinLnBrk="0" hangingPunct="1">
              <a:spcBef>
                <a:spcPts val="1134"/>
              </a:spcBef>
              <a:buClr>
                <a:schemeClr val="tx2"/>
              </a:buClr>
              <a:buFont typeface="Minion Pro" pitchFamily="18" charset="0"/>
              <a:buChar char="‒"/>
              <a:defRPr sz="2000" kern="1200">
                <a:solidFill>
                  <a:schemeClr val="tx1"/>
                </a:solidFill>
                <a:latin typeface="+mn-lt"/>
                <a:ea typeface="+mn-ea"/>
                <a:cs typeface="+mn-cs"/>
              </a:defRPr>
            </a:lvl4pPr>
            <a:lvl5pPr marL="1000125" indent="-185738" algn="l" defTabSz="914400" rtl="0" eaLnBrk="1" latinLnBrk="0" hangingPunct="1">
              <a:spcBef>
                <a:spcPts val="1134"/>
              </a:spcBef>
              <a:buClr>
                <a:schemeClr val="tx2"/>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0"/>
              </a:spcBef>
            </a:pPr>
            <a:r>
              <a:rPr lang="en-GB" sz="900" b="0" dirty="0">
                <a:latin typeface="Helvetica" pitchFamily="2" charset="0"/>
                <a:cs typeface="Arial" panose="020B0604020202020204" pitchFamily="34" charset="0"/>
              </a:rPr>
              <a:t>Adapted from Noble et al., 2019</a:t>
            </a:r>
          </a:p>
        </p:txBody>
      </p:sp>
      <p:sp>
        <p:nvSpPr>
          <p:cNvPr id="12" name="Content Placeholder 2">
            <a:extLst>
              <a:ext uri="{FF2B5EF4-FFF2-40B4-BE49-F238E27FC236}">
                <a16:creationId xmlns:a16="http://schemas.microsoft.com/office/drawing/2014/main" id="{79DEDF4D-52B5-CF40-9EAD-846C7BA3C965}"/>
              </a:ext>
            </a:extLst>
          </p:cNvPr>
          <p:cNvSpPr>
            <a:spLocks noGrp="1"/>
          </p:cNvSpPr>
          <p:nvPr>
            <p:ph idx="1"/>
          </p:nvPr>
        </p:nvSpPr>
        <p:spPr>
          <a:xfrm>
            <a:off x="1099565" y="572914"/>
            <a:ext cx="7640762" cy="2748711"/>
          </a:xfrm>
        </p:spPr>
        <p:txBody>
          <a:bodyPr/>
          <a:lstStyle/>
          <a:p>
            <a:pPr marL="0" indent="0" algn="ctr">
              <a:buNone/>
            </a:pPr>
            <a:r>
              <a:rPr lang="en-US" sz="1400" b="1" dirty="0">
                <a:solidFill>
                  <a:srgbClr val="AB1842"/>
                </a:solidFill>
                <a:latin typeface="Helvetica" pitchFamily="2" charset="0"/>
              </a:rPr>
              <a:t>Reliability of the Functional Connectome Across Lifespan</a:t>
            </a:r>
          </a:p>
          <a:p>
            <a:pPr marL="0" indent="0">
              <a:buNone/>
            </a:pPr>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35164731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2FE1C14-A087-634D-8EF1-F69473E3E20C}"/>
              </a:ext>
            </a:extLst>
          </p:cNvPr>
          <p:cNvSpPr>
            <a:spLocks noGrp="1"/>
          </p:cNvSpPr>
          <p:nvPr>
            <p:ph idx="1"/>
          </p:nvPr>
        </p:nvSpPr>
        <p:spPr>
          <a:xfrm>
            <a:off x="444500" y="631031"/>
            <a:ext cx="3924300" cy="6112669"/>
          </a:xfrm>
        </p:spPr>
        <p:txBody>
          <a:bodyPr>
            <a:normAutofit/>
          </a:bodyPr>
          <a:lstStyle/>
          <a:p>
            <a:pPr marL="0" indent="0" algn="ctr">
              <a:buNone/>
            </a:pPr>
            <a:r>
              <a:rPr lang="en-US" sz="1400" b="1" dirty="0">
                <a:solidFill>
                  <a:srgbClr val="AB1842"/>
                </a:solidFill>
                <a:latin typeface="Helvetica" pitchFamily="2" charset="0"/>
              </a:rPr>
              <a:t>Data Sharing</a:t>
            </a:r>
            <a:endParaRPr lang="en-US" sz="1500" dirty="0">
              <a:latin typeface="Helvetica" pitchFamily="2" charset="0"/>
              <a:cs typeface="Arial" panose="020B0604020202020204" pitchFamily="34" charset="0"/>
            </a:endParaRPr>
          </a:p>
          <a:p>
            <a:pPr marL="0" indent="0" algn="ctr">
              <a:lnSpc>
                <a:spcPct val="100000"/>
              </a:lnSpc>
              <a:buNone/>
            </a:pPr>
            <a:endParaRPr lang="en-US" sz="1300" dirty="0">
              <a:latin typeface="Helvetica" pitchFamily="2" charset="0"/>
              <a:cs typeface="Arial" panose="020B0604020202020204" pitchFamily="34" charset="0"/>
            </a:endParaRPr>
          </a:p>
          <a:p>
            <a:pPr marL="0" indent="0" algn="ctr">
              <a:lnSpc>
                <a:spcPct val="100000"/>
              </a:lnSpc>
              <a:buNone/>
            </a:pPr>
            <a:r>
              <a:rPr lang="en-US" sz="1300" b="1" dirty="0">
                <a:solidFill>
                  <a:srgbClr val="AB1842"/>
                </a:solidFill>
                <a:latin typeface="Helvetica" pitchFamily="2" charset="0"/>
                <a:cs typeface="Arial" panose="020B0604020202020204" pitchFamily="34" charset="0"/>
              </a:rPr>
              <a:t>OpenNeuro (</a:t>
            </a:r>
            <a:r>
              <a:rPr lang="en-IE" sz="1300" b="1" dirty="0">
                <a:solidFill>
                  <a:srgbClr val="AB1842"/>
                </a:solidFill>
                <a:latin typeface="Helvetica" pitchFamily="2" charset="0"/>
                <a:hlinkClick r:id="rId2">
                  <a:extLst>
                    <a:ext uri="{A12FA001-AC4F-418D-AE19-62706E023703}">
                      <ahyp:hlinkClr xmlns:ahyp="http://schemas.microsoft.com/office/drawing/2018/hyperlinkcolor" val="tx"/>
                    </a:ext>
                  </a:extLst>
                </a:hlinkClick>
              </a:rPr>
              <a:t>https://openneuro.org</a:t>
            </a:r>
            <a:r>
              <a:rPr lang="en-US" sz="1300" b="1" dirty="0">
                <a:solidFill>
                  <a:srgbClr val="AB1842"/>
                </a:solidFill>
                <a:latin typeface="Helvetica" pitchFamily="2" charset="0"/>
                <a:cs typeface="Arial" panose="020B0604020202020204" pitchFamily="34" charset="0"/>
              </a:rPr>
              <a:t>)</a:t>
            </a:r>
          </a:p>
          <a:p>
            <a:pPr marL="0" indent="0" algn="just">
              <a:lnSpc>
                <a:spcPct val="100000"/>
              </a:lnSpc>
              <a:buNone/>
            </a:pPr>
            <a:r>
              <a:rPr lang="en-US" sz="1200" dirty="0">
                <a:latin typeface="Helvetica" pitchFamily="2" charset="0"/>
                <a:cs typeface="Arial" panose="020B0604020202020204" pitchFamily="34" charset="0"/>
              </a:rPr>
              <a:t>604 datasets derived from MRI modalities:</a:t>
            </a:r>
          </a:p>
          <a:p>
            <a:pPr marL="0" indent="0">
              <a:lnSpc>
                <a:spcPct val="100000"/>
              </a:lnSpc>
              <a:buNone/>
            </a:pPr>
            <a:r>
              <a:rPr lang="en-US" sz="1200" dirty="0">
                <a:latin typeface="Helvetica" pitchFamily="2" charset="0"/>
                <a:cs typeface="Arial" panose="020B0604020202020204" pitchFamily="34" charset="0"/>
              </a:rPr>
              <a:t>Structural MRI, </a:t>
            </a:r>
            <a:r>
              <a:rPr lang="en-US" sz="1200" i="1" dirty="0">
                <a:latin typeface="Helvetica" pitchFamily="2" charset="0"/>
                <a:cs typeface="Arial" panose="020B0604020202020204" pitchFamily="34" charset="0"/>
              </a:rPr>
              <a:t>n</a:t>
            </a:r>
            <a:r>
              <a:rPr lang="en-US" sz="1200" dirty="0">
                <a:latin typeface="Helvetica" pitchFamily="2" charset="0"/>
                <a:cs typeface="Arial" panose="020B0604020202020204" pitchFamily="34" charset="0"/>
              </a:rPr>
              <a:t> = 501</a:t>
            </a:r>
          </a:p>
          <a:p>
            <a:pPr marL="0" indent="0">
              <a:lnSpc>
                <a:spcPct val="100000"/>
              </a:lnSpc>
              <a:buNone/>
            </a:pPr>
            <a:r>
              <a:rPr lang="en-US" sz="1200" dirty="0">
                <a:latin typeface="Helvetica" pitchFamily="2" charset="0"/>
                <a:cs typeface="Arial" panose="020B0604020202020204" pitchFamily="34" charset="0"/>
              </a:rPr>
              <a:t>Diffusion MRI, </a:t>
            </a:r>
            <a:r>
              <a:rPr lang="en-US" sz="1200" i="1" dirty="0">
                <a:latin typeface="Helvetica" pitchFamily="2" charset="0"/>
                <a:cs typeface="Arial" panose="020B0604020202020204" pitchFamily="34" charset="0"/>
              </a:rPr>
              <a:t>n</a:t>
            </a:r>
            <a:r>
              <a:rPr lang="en-US" sz="1200" dirty="0">
                <a:latin typeface="Helvetica" pitchFamily="2" charset="0"/>
                <a:cs typeface="Arial" panose="020B0604020202020204" pitchFamily="34" charset="0"/>
              </a:rPr>
              <a:t> = 53</a:t>
            </a:r>
          </a:p>
          <a:p>
            <a:pPr marL="0" indent="0">
              <a:lnSpc>
                <a:spcPct val="100000"/>
              </a:lnSpc>
              <a:buNone/>
            </a:pPr>
            <a:r>
              <a:rPr lang="en-US" sz="1200" dirty="0">
                <a:latin typeface="Helvetica" pitchFamily="2" charset="0"/>
                <a:cs typeface="Arial" panose="020B0604020202020204" pitchFamily="34" charset="0"/>
              </a:rPr>
              <a:t>Functional MRI, </a:t>
            </a:r>
            <a:r>
              <a:rPr lang="en-US" sz="1200" i="1" dirty="0">
                <a:latin typeface="Helvetica" pitchFamily="2" charset="0"/>
                <a:cs typeface="Arial" panose="020B0604020202020204" pitchFamily="34" charset="0"/>
              </a:rPr>
              <a:t>n</a:t>
            </a:r>
            <a:r>
              <a:rPr lang="en-US" sz="1200" dirty="0">
                <a:latin typeface="Helvetica" pitchFamily="2" charset="0"/>
                <a:cs typeface="Arial" panose="020B0604020202020204" pitchFamily="34" charset="0"/>
              </a:rPr>
              <a:t> = 445</a:t>
            </a:r>
          </a:p>
          <a:p>
            <a:pPr marL="0" indent="0">
              <a:lnSpc>
                <a:spcPct val="100000"/>
              </a:lnSpc>
              <a:buNone/>
            </a:pPr>
            <a:r>
              <a:rPr lang="en-US" sz="900" dirty="0">
                <a:latin typeface="Helvetica" pitchFamily="2" charset="0"/>
              </a:rPr>
              <a:t>Adapted from Markiewicz et al., 2021</a:t>
            </a:r>
            <a:endParaRPr lang="en-US" sz="900" dirty="0"/>
          </a:p>
          <a:p>
            <a:pPr marL="0" indent="0">
              <a:lnSpc>
                <a:spcPct val="100000"/>
              </a:lnSpc>
              <a:buNone/>
            </a:pPr>
            <a:endParaRPr lang="en-US" sz="1300" dirty="0">
              <a:latin typeface="Helvetica" pitchFamily="2" charset="0"/>
              <a:cs typeface="Arial" panose="020B0604020202020204" pitchFamily="34" charset="0"/>
            </a:endParaRPr>
          </a:p>
          <a:p>
            <a:pPr marL="0" indent="0" algn="ctr">
              <a:lnSpc>
                <a:spcPct val="100000"/>
              </a:lnSpc>
              <a:buNone/>
            </a:pPr>
            <a:r>
              <a:rPr lang="en-US" sz="1300" b="1" dirty="0">
                <a:solidFill>
                  <a:srgbClr val="AB1842"/>
                </a:solidFill>
                <a:latin typeface="Helvetica" pitchFamily="2" charset="0"/>
                <a:cs typeface="Arial" panose="020B0604020202020204" pitchFamily="34" charset="0"/>
              </a:rPr>
              <a:t>Open Access Large Datasets</a:t>
            </a:r>
          </a:p>
          <a:p>
            <a:pPr marL="0" indent="0">
              <a:lnSpc>
                <a:spcPct val="100000"/>
              </a:lnSpc>
              <a:buNone/>
            </a:pPr>
            <a:r>
              <a:rPr lang="en-US" sz="1200" dirty="0">
                <a:latin typeface="Helvetica" pitchFamily="2" charset="0"/>
                <a:cs typeface="Arial" panose="020B0604020202020204" pitchFamily="34" charset="0"/>
              </a:rPr>
              <a:t>UK Biobank</a:t>
            </a:r>
          </a:p>
          <a:p>
            <a:pPr marL="0" indent="0">
              <a:lnSpc>
                <a:spcPct val="100000"/>
              </a:lnSpc>
              <a:buNone/>
            </a:pPr>
            <a:r>
              <a:rPr lang="en-US" sz="1200" dirty="0">
                <a:latin typeface="Helvetica" pitchFamily="2" charset="0"/>
                <a:cs typeface="Arial" panose="020B0604020202020204" pitchFamily="34" charset="0"/>
              </a:rPr>
              <a:t>Healthy Brain Network (HBN)</a:t>
            </a:r>
          </a:p>
          <a:p>
            <a:pPr marL="0" indent="0">
              <a:lnSpc>
                <a:spcPct val="100000"/>
              </a:lnSpc>
              <a:buNone/>
            </a:pPr>
            <a:r>
              <a:rPr lang="en-US" sz="1200" dirty="0">
                <a:latin typeface="Helvetica" pitchFamily="2" charset="0"/>
                <a:cs typeface="Arial" panose="020B0604020202020204" pitchFamily="34" charset="0"/>
              </a:rPr>
              <a:t>Human Connectome Project (HCP)</a:t>
            </a:r>
          </a:p>
          <a:p>
            <a:pPr marL="0" indent="0">
              <a:lnSpc>
                <a:spcPct val="100000"/>
              </a:lnSpc>
              <a:buNone/>
            </a:pPr>
            <a:r>
              <a:rPr lang="en-US" sz="1200" dirty="0">
                <a:latin typeface="Helvetica" pitchFamily="2" charset="0"/>
                <a:cs typeface="Arial" panose="020B0604020202020204" pitchFamily="34" charset="0"/>
              </a:rPr>
              <a:t>Naturalistic Neuroimaging Database (NND)</a:t>
            </a:r>
          </a:p>
          <a:p>
            <a:pPr marL="0" indent="0">
              <a:lnSpc>
                <a:spcPct val="100000"/>
              </a:lnSpc>
              <a:buNone/>
            </a:pPr>
            <a:r>
              <a:rPr lang="en-US" sz="1200" dirty="0">
                <a:latin typeface="Helvetica" pitchFamily="2" charset="0"/>
                <a:cs typeface="Arial" panose="020B0604020202020204" pitchFamily="34" charset="0"/>
              </a:rPr>
              <a:t>1000 Functional Connectome Project (FCP)</a:t>
            </a:r>
          </a:p>
          <a:p>
            <a:pPr marL="0" indent="0">
              <a:lnSpc>
                <a:spcPct val="100000"/>
              </a:lnSpc>
              <a:buNone/>
            </a:pPr>
            <a:r>
              <a:rPr lang="en-US" sz="1200" dirty="0">
                <a:latin typeface="Helvetica" pitchFamily="2" charset="0"/>
                <a:cs typeface="Arial" panose="020B0604020202020204" pitchFamily="34" charset="0"/>
              </a:rPr>
              <a:t>Autism Brain Imaging Data Exchange (ABIDE)</a:t>
            </a:r>
          </a:p>
          <a:p>
            <a:pPr marL="0" indent="0">
              <a:lnSpc>
                <a:spcPct val="100000"/>
              </a:lnSpc>
              <a:buNone/>
            </a:pPr>
            <a:r>
              <a:rPr lang="en-US" sz="1200" dirty="0">
                <a:latin typeface="Helvetica" pitchFamily="2" charset="0"/>
                <a:cs typeface="Arial" panose="020B0604020202020204" pitchFamily="34" charset="0"/>
              </a:rPr>
              <a:t>Adolescent Brain Cognitive Development (ABCD)</a:t>
            </a:r>
          </a:p>
          <a:p>
            <a:pPr marL="0" indent="0">
              <a:lnSpc>
                <a:spcPct val="100000"/>
              </a:lnSpc>
              <a:buNone/>
            </a:pPr>
            <a:r>
              <a:rPr lang="en-US" sz="1200" dirty="0">
                <a:latin typeface="Helvetica" pitchFamily="2" charset="0"/>
                <a:cs typeface="Arial" panose="020B0604020202020204" pitchFamily="34" charset="0"/>
              </a:rPr>
              <a:t>Consortium for Replicability and Reproducibility (CoRR)</a:t>
            </a:r>
          </a:p>
          <a:p>
            <a:pPr marL="0" indent="0">
              <a:lnSpc>
                <a:spcPct val="100000"/>
              </a:lnSpc>
              <a:buNone/>
            </a:pPr>
            <a:r>
              <a:rPr lang="en-US" sz="900" dirty="0">
                <a:latin typeface="Helvetica" pitchFamily="2" charset="0"/>
              </a:rPr>
              <a:t>Adapted from Madan, 2021</a:t>
            </a:r>
            <a:endParaRPr lang="en-US" sz="900" dirty="0">
              <a:latin typeface="Helvetica" pitchFamily="2" charset="0"/>
              <a:cs typeface="Arial" panose="020B0604020202020204" pitchFamily="34" charset="0"/>
            </a:endParaRPr>
          </a:p>
          <a:p>
            <a:pPr marL="0" indent="0" algn="just">
              <a:lnSpc>
                <a:spcPct val="100000"/>
              </a:lnSpc>
              <a:buNone/>
            </a:pPr>
            <a:endParaRPr lang="en-US" sz="1300" dirty="0">
              <a:latin typeface="Helvetica" pitchFamily="2" charset="0"/>
              <a:cs typeface="Arial" panose="020B0604020202020204" pitchFamily="34" charset="0"/>
            </a:endParaRPr>
          </a:p>
          <a:p>
            <a:pPr marL="0" indent="0" algn="just">
              <a:lnSpc>
                <a:spcPct val="100000"/>
              </a:lnSpc>
              <a:buNone/>
            </a:pPr>
            <a:endParaRPr lang="en-US" sz="1300" dirty="0">
              <a:latin typeface="Helvetica" pitchFamily="2" charset="0"/>
              <a:cs typeface="Arial" panose="020B0604020202020204" pitchFamily="34" charset="0"/>
            </a:endParaRPr>
          </a:p>
          <a:p>
            <a:pPr marL="0" indent="0" algn="just">
              <a:lnSpc>
                <a:spcPct val="100000"/>
              </a:lnSpc>
              <a:buNone/>
            </a:pPr>
            <a:endParaRPr lang="en-US" sz="1300" dirty="0">
              <a:latin typeface="Helvetica" pitchFamily="2" charset="0"/>
              <a:cs typeface="Arial" panose="020B0604020202020204" pitchFamily="34" charset="0"/>
            </a:endParaRPr>
          </a:p>
          <a:p>
            <a:pPr marL="0" indent="0" algn="just">
              <a:lnSpc>
                <a:spcPct val="100000"/>
              </a:lnSpc>
              <a:buNone/>
            </a:pPr>
            <a:endParaRPr lang="en-US" sz="1300" dirty="0">
              <a:latin typeface="Helvetica" pitchFamily="2" charset="0"/>
              <a:cs typeface="Arial" panose="020B0604020202020204" pitchFamily="34" charset="0"/>
            </a:endParaRPr>
          </a:p>
          <a:p>
            <a:pPr marL="0" indent="0" algn="just">
              <a:lnSpc>
                <a:spcPct val="100000"/>
              </a:lnSpc>
              <a:buNone/>
            </a:pPr>
            <a:endParaRPr lang="en-US" sz="1300" dirty="0">
              <a:latin typeface="Helvetica" pitchFamily="2" charset="0"/>
              <a:cs typeface="Arial" panose="020B0604020202020204" pitchFamily="34" charset="0"/>
            </a:endParaRPr>
          </a:p>
          <a:p>
            <a:pPr marL="0" indent="0">
              <a:buNone/>
            </a:pPr>
            <a:endParaRPr lang="en-US" sz="1300" dirty="0">
              <a:latin typeface="Helvetica" pitchFamily="2" charset="0"/>
            </a:endParaRPr>
          </a:p>
          <a:p>
            <a:pPr marL="0" indent="0">
              <a:buNone/>
            </a:pPr>
            <a:endParaRPr lang="en-US" dirty="0"/>
          </a:p>
        </p:txBody>
      </p:sp>
      <p:pic>
        <p:nvPicPr>
          <p:cNvPr id="1026" name="Picture 2">
            <a:extLst>
              <a:ext uri="{FF2B5EF4-FFF2-40B4-BE49-F238E27FC236}">
                <a16:creationId xmlns:a16="http://schemas.microsoft.com/office/drawing/2014/main" id="{CDC8D187-3C4D-194B-A221-DEB5AD274FB3}"/>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4463878" y="3009900"/>
            <a:ext cx="4680122" cy="38481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Chart, line chart&#10;&#10;Description automatically generated">
            <a:extLst>
              <a:ext uri="{FF2B5EF4-FFF2-40B4-BE49-F238E27FC236}">
                <a16:creationId xmlns:a16="http://schemas.microsoft.com/office/drawing/2014/main" id="{47F83664-3DD1-A94B-B195-BA4EEA21556A}"/>
              </a:ext>
            </a:extLst>
          </p:cNvPr>
          <p:cNvPicPr>
            <a:picLocks noChangeAspect="1"/>
          </p:cNvPicPr>
          <p:nvPr/>
        </p:nvPicPr>
        <p:blipFill rotWithShape="1">
          <a:blip r:embed="rId5" cstate="print">
            <a:extLst>
              <a:ext uri="{BEBA8EAE-BF5A-486C-A8C5-ECC9F3942E4B}">
                <a14:imgProps xmlns:a14="http://schemas.microsoft.com/office/drawing/2010/main">
                  <a14:imgLayer r:embed="rId6">
                    <a14:imgEffect>
                      <a14:sharpenSoften amount="50000"/>
                    </a14:imgEffect>
                  </a14:imgLayer>
                </a14:imgProps>
              </a:ext>
              <a:ext uri="{28A0092B-C50C-407E-A947-70E740481C1C}">
                <a14:useLocalDpi xmlns:a14="http://schemas.microsoft.com/office/drawing/2010/main" val="0"/>
              </a:ext>
            </a:extLst>
          </a:blip>
          <a:srcRect b="3653"/>
          <a:stretch/>
        </p:blipFill>
        <p:spPr bwMode="auto">
          <a:xfrm>
            <a:off x="4463878" y="0"/>
            <a:ext cx="4680122" cy="300990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904670627"/>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docProps/app.xml><?xml version="1.0" encoding="utf-8"?>
<Properties xmlns="http://schemas.openxmlformats.org/officeDocument/2006/extended-properties" xmlns:vt="http://schemas.openxmlformats.org/officeDocument/2006/docPropsVTypes">
  <Template>Office Theme</Template>
  <TotalTime>4090</TotalTime>
  <Words>1246</Words>
  <Application>Microsoft Macintosh PowerPoint</Application>
  <PresentationFormat>On-screen Show (4:3)</PresentationFormat>
  <Paragraphs>223</Paragraphs>
  <Slides>28</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28</vt:i4>
      </vt:variant>
    </vt:vector>
  </HeadingPairs>
  <TitlesOfParts>
    <vt:vector size="35" baseType="lpstr">
      <vt:lpstr>Arial</vt:lpstr>
      <vt:lpstr>Calibri</vt:lpstr>
      <vt:lpstr>Calibri Light</vt:lpstr>
      <vt:lpstr>Cambria Math</vt:lpstr>
      <vt:lpstr>Helvetica</vt:lpstr>
      <vt:lpstr>Wingdings</vt:lpstr>
      <vt:lpstr>Office Theme</vt:lpstr>
      <vt:lpstr>Getting Started With Reproducible Neuroimaging Analyses </vt:lpstr>
      <vt:lpstr>PowerPoint Presentation</vt:lpstr>
      <vt:lpstr>PowerPoint Presentation</vt:lpstr>
      <vt:lpstr>PowerPoint Presentation</vt:lpstr>
      <vt:lpstr>Hypothesis Driven Method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Jivesh Ramduny   IMAGING MIND ARCHITECTURE LAB  TRINITY COLLEGE DUBLIN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Shifting towards a naturalistic paradigm to investigate emotional processing in adolescent depression </dc:title>
  <dc:creator>Jivesh Ramduny</dc:creator>
  <cp:lastModifiedBy>Jivesh Ramduny</cp:lastModifiedBy>
  <cp:revision>78</cp:revision>
  <dcterms:created xsi:type="dcterms:W3CDTF">2021-03-29T20:24:20Z</dcterms:created>
  <dcterms:modified xsi:type="dcterms:W3CDTF">2022-02-28T11:48:20Z</dcterms:modified>
</cp:coreProperties>
</file>